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3" r:id="rId2"/>
  </p:sldMasterIdLst>
  <p:notesMasterIdLst>
    <p:notesMasterId r:id="rId227"/>
  </p:notesMasterIdLst>
  <p:handoutMasterIdLst>
    <p:handoutMasterId r:id="rId228"/>
  </p:handoutMasterIdLst>
  <p:sldIdLst>
    <p:sldId id="5447" r:id="rId3"/>
    <p:sldId id="5213" r:id="rId4"/>
    <p:sldId id="3355" r:id="rId5"/>
    <p:sldId id="3513" r:id="rId6"/>
    <p:sldId id="4269" r:id="rId7"/>
    <p:sldId id="4273" r:id="rId8"/>
    <p:sldId id="4272" r:id="rId9"/>
    <p:sldId id="4271" r:id="rId10"/>
    <p:sldId id="4274" r:id="rId11"/>
    <p:sldId id="4275" r:id="rId12"/>
    <p:sldId id="4276" r:id="rId13"/>
    <p:sldId id="5229" r:id="rId14"/>
    <p:sldId id="4277" r:id="rId15"/>
    <p:sldId id="4278" r:id="rId16"/>
    <p:sldId id="4279" r:id="rId17"/>
    <p:sldId id="4280" r:id="rId18"/>
    <p:sldId id="4281" r:id="rId19"/>
    <p:sldId id="4282" r:id="rId20"/>
    <p:sldId id="4283" r:id="rId21"/>
    <p:sldId id="4284" r:id="rId22"/>
    <p:sldId id="4285" r:id="rId23"/>
    <p:sldId id="4286" r:id="rId24"/>
    <p:sldId id="4287" r:id="rId25"/>
    <p:sldId id="4288" r:id="rId26"/>
    <p:sldId id="4289" r:id="rId27"/>
    <p:sldId id="4290" r:id="rId28"/>
    <p:sldId id="4291" r:id="rId29"/>
    <p:sldId id="4293" r:id="rId30"/>
    <p:sldId id="4295" r:id="rId31"/>
    <p:sldId id="4296" r:id="rId32"/>
    <p:sldId id="4297" r:id="rId33"/>
    <p:sldId id="4298" r:id="rId34"/>
    <p:sldId id="4299" r:id="rId35"/>
    <p:sldId id="4300" r:id="rId36"/>
    <p:sldId id="4301" r:id="rId37"/>
    <p:sldId id="5125" r:id="rId38"/>
    <p:sldId id="4302" r:id="rId39"/>
    <p:sldId id="3037" r:id="rId40"/>
    <p:sldId id="3632" r:id="rId41"/>
    <p:sldId id="5253" r:id="rId42"/>
    <p:sldId id="5255" r:id="rId43"/>
    <p:sldId id="5256" r:id="rId44"/>
    <p:sldId id="4304" r:id="rId45"/>
    <p:sldId id="5374" r:id="rId46"/>
    <p:sldId id="3500" r:id="rId47"/>
    <p:sldId id="3515" r:id="rId48"/>
    <p:sldId id="5221" r:id="rId49"/>
    <p:sldId id="4524" r:id="rId50"/>
    <p:sldId id="5257" r:id="rId51"/>
    <p:sldId id="3510" r:id="rId52"/>
    <p:sldId id="5048" r:id="rId53"/>
    <p:sldId id="5049" r:id="rId54"/>
    <p:sldId id="5190" r:id="rId55"/>
    <p:sldId id="5191" r:id="rId56"/>
    <p:sldId id="5192" r:id="rId57"/>
    <p:sldId id="5196" r:id="rId58"/>
    <p:sldId id="5193" r:id="rId59"/>
    <p:sldId id="5194" r:id="rId60"/>
    <p:sldId id="5195" r:id="rId61"/>
    <p:sldId id="5197" r:id="rId62"/>
    <p:sldId id="5198" r:id="rId63"/>
    <p:sldId id="5199" r:id="rId64"/>
    <p:sldId id="5312" r:id="rId65"/>
    <p:sldId id="4325" r:id="rId66"/>
    <p:sldId id="5176" r:id="rId67"/>
    <p:sldId id="5175" r:id="rId68"/>
    <p:sldId id="5174" r:id="rId69"/>
    <p:sldId id="5173" r:id="rId70"/>
    <p:sldId id="5258" r:id="rId71"/>
    <p:sldId id="3079" r:id="rId72"/>
    <p:sldId id="4326" r:id="rId73"/>
    <p:sldId id="3836" r:id="rId74"/>
    <p:sldId id="3837" r:id="rId75"/>
    <p:sldId id="3047" r:id="rId76"/>
    <p:sldId id="3045" r:id="rId77"/>
    <p:sldId id="3368" r:id="rId78"/>
    <p:sldId id="4347" r:id="rId79"/>
    <p:sldId id="4348" r:id="rId80"/>
    <p:sldId id="3839" r:id="rId81"/>
    <p:sldId id="4349" r:id="rId82"/>
    <p:sldId id="5408" r:id="rId83"/>
    <p:sldId id="3371" r:id="rId84"/>
    <p:sldId id="4350" r:id="rId85"/>
    <p:sldId id="3840" r:id="rId86"/>
    <p:sldId id="1730" r:id="rId87"/>
    <p:sldId id="5223" r:id="rId88"/>
    <p:sldId id="5294" r:id="rId89"/>
    <p:sldId id="5295" r:id="rId90"/>
    <p:sldId id="5296" r:id="rId91"/>
    <p:sldId id="5298" r:id="rId92"/>
    <p:sldId id="5299" r:id="rId93"/>
    <p:sldId id="5300" r:id="rId94"/>
    <p:sldId id="3367" r:id="rId95"/>
    <p:sldId id="5201" r:id="rId96"/>
    <p:sldId id="5204" r:id="rId97"/>
    <p:sldId id="5202" r:id="rId98"/>
    <p:sldId id="5377" r:id="rId99"/>
    <p:sldId id="5376" r:id="rId100"/>
    <p:sldId id="5378" r:id="rId101"/>
    <p:sldId id="5379" r:id="rId102"/>
    <p:sldId id="5375" r:id="rId103"/>
    <p:sldId id="4737" r:id="rId104"/>
    <p:sldId id="3357" r:id="rId105"/>
    <p:sldId id="4739" r:id="rId106"/>
    <p:sldId id="4740" r:id="rId107"/>
    <p:sldId id="4757" r:id="rId108"/>
    <p:sldId id="4759" r:id="rId109"/>
    <p:sldId id="4760" r:id="rId110"/>
    <p:sldId id="5315" r:id="rId111"/>
    <p:sldId id="4761" r:id="rId112"/>
    <p:sldId id="4762" r:id="rId113"/>
    <p:sldId id="4763" r:id="rId114"/>
    <p:sldId id="4764" r:id="rId115"/>
    <p:sldId id="3404" r:id="rId116"/>
    <p:sldId id="5337" r:id="rId117"/>
    <p:sldId id="5338" r:id="rId118"/>
    <p:sldId id="5341" r:id="rId119"/>
    <p:sldId id="5340" r:id="rId120"/>
    <p:sldId id="5259" r:id="rId121"/>
    <p:sldId id="5235" r:id="rId122"/>
    <p:sldId id="5460" r:id="rId123"/>
    <p:sldId id="5461" r:id="rId124"/>
    <p:sldId id="5462" r:id="rId125"/>
    <p:sldId id="5463" r:id="rId126"/>
    <p:sldId id="5468" r:id="rId127"/>
    <p:sldId id="5469" r:id="rId128"/>
    <p:sldId id="5470" r:id="rId129"/>
    <p:sldId id="5471" r:id="rId130"/>
    <p:sldId id="5472" r:id="rId131"/>
    <p:sldId id="5473" r:id="rId132"/>
    <p:sldId id="5474" r:id="rId133"/>
    <p:sldId id="5475" r:id="rId134"/>
    <p:sldId id="5476" r:id="rId135"/>
    <p:sldId id="5477" r:id="rId136"/>
    <p:sldId id="5478" r:id="rId137"/>
    <p:sldId id="5343" r:id="rId138"/>
    <p:sldId id="5240" r:id="rId139"/>
    <p:sldId id="5241" r:id="rId140"/>
    <p:sldId id="5242" r:id="rId141"/>
    <p:sldId id="5243" r:id="rId142"/>
    <p:sldId id="5244" r:id="rId143"/>
    <p:sldId id="5245" r:id="rId144"/>
    <p:sldId id="5246" r:id="rId145"/>
    <p:sldId id="5247" r:id="rId146"/>
    <p:sldId id="5248" r:id="rId147"/>
    <p:sldId id="5249" r:id="rId148"/>
    <p:sldId id="4370" r:id="rId149"/>
    <p:sldId id="3378" r:id="rId150"/>
    <p:sldId id="5414" r:id="rId151"/>
    <p:sldId id="5415" r:id="rId152"/>
    <p:sldId id="5416" r:id="rId153"/>
    <p:sldId id="5479" r:id="rId154"/>
    <p:sldId id="3523" r:id="rId155"/>
    <p:sldId id="5008" r:id="rId156"/>
    <p:sldId id="3842" r:id="rId157"/>
    <p:sldId id="5319" r:id="rId158"/>
    <p:sldId id="5320" r:id="rId159"/>
    <p:sldId id="5321" r:id="rId160"/>
    <p:sldId id="3519" r:id="rId161"/>
    <p:sldId id="5133" r:id="rId162"/>
    <p:sldId id="4173" r:id="rId163"/>
    <p:sldId id="5515" r:id="rId164"/>
    <p:sldId id="3103" r:id="rId165"/>
    <p:sldId id="5230" r:id="rId166"/>
    <p:sldId id="5231" r:id="rId167"/>
    <p:sldId id="5232" r:id="rId168"/>
    <p:sldId id="3415" r:id="rId169"/>
    <p:sldId id="4376" r:id="rId170"/>
    <p:sldId id="4378" r:id="rId171"/>
    <p:sldId id="4377" r:id="rId172"/>
    <p:sldId id="5233" r:id="rId173"/>
    <p:sldId id="5250" r:id="rId174"/>
    <p:sldId id="5417" r:id="rId175"/>
    <p:sldId id="5418" r:id="rId176"/>
    <p:sldId id="5419" r:id="rId177"/>
    <p:sldId id="5260" r:id="rId178"/>
    <p:sldId id="5516" r:id="rId179"/>
    <p:sldId id="3527" r:id="rId180"/>
    <p:sldId id="3850" r:id="rId181"/>
    <p:sldId id="3851" r:id="rId182"/>
    <p:sldId id="3852" r:id="rId183"/>
    <p:sldId id="3845" r:id="rId184"/>
    <p:sldId id="3853" r:id="rId185"/>
    <p:sldId id="3846" r:id="rId186"/>
    <p:sldId id="3854" r:id="rId187"/>
    <p:sldId id="3410" r:id="rId188"/>
    <p:sldId id="3856" r:id="rId189"/>
    <p:sldId id="3847" r:id="rId190"/>
    <p:sldId id="5085" r:id="rId191"/>
    <p:sldId id="5086" r:id="rId192"/>
    <p:sldId id="5084" r:id="rId193"/>
    <p:sldId id="3849" r:id="rId194"/>
    <p:sldId id="5262" r:id="rId195"/>
    <p:sldId id="3411" r:id="rId196"/>
    <p:sldId id="3857" r:id="rId197"/>
    <p:sldId id="3858" r:id="rId198"/>
    <p:sldId id="3859" r:id="rId199"/>
    <p:sldId id="5087" r:id="rId200"/>
    <p:sldId id="3867" r:id="rId201"/>
    <p:sldId id="3868" r:id="rId202"/>
    <p:sldId id="3869" r:id="rId203"/>
    <p:sldId id="5358" r:id="rId204"/>
    <p:sldId id="5357" r:id="rId205"/>
    <p:sldId id="5361" r:id="rId206"/>
    <p:sldId id="5359" r:id="rId207"/>
    <p:sldId id="5360" r:id="rId208"/>
    <p:sldId id="3413" r:id="rId209"/>
    <p:sldId id="5139" r:id="rId210"/>
    <p:sldId id="3843" r:id="rId211"/>
    <p:sldId id="4379" r:id="rId212"/>
    <p:sldId id="5518" r:id="rId213"/>
    <p:sldId id="3533" r:id="rId214"/>
    <p:sldId id="5051" r:id="rId215"/>
    <p:sldId id="5053" r:id="rId216"/>
    <p:sldId id="5519" r:id="rId217"/>
    <p:sldId id="3545" r:id="rId218"/>
    <p:sldId id="3889" r:id="rId219"/>
    <p:sldId id="3547" r:id="rId220"/>
    <p:sldId id="5071" r:id="rId221"/>
    <p:sldId id="5314" r:id="rId222"/>
    <p:sldId id="5082" r:id="rId223"/>
    <p:sldId id="5252" r:id="rId224"/>
    <p:sldId id="5270" r:id="rId225"/>
    <p:sldId id="5407" r:id="rId2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CC99"/>
    <a:srgbClr val="FF00FF"/>
    <a:srgbClr val="CC99FF"/>
    <a:srgbClr val="66FF99"/>
    <a:srgbClr val="008000"/>
    <a:srgbClr val="9933FF"/>
    <a:srgbClr val="CC66FF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02" autoAdjust="0"/>
    <p:restoredTop sz="50128" autoAdjust="0"/>
  </p:normalViewPr>
  <p:slideViewPr>
    <p:cSldViewPr>
      <p:cViewPr varScale="1">
        <p:scale>
          <a:sx n="65" d="100"/>
          <a:sy n="65" d="100"/>
        </p:scale>
        <p:origin x="4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0.xml"/><Relationship Id="rId143" Type="http://schemas.openxmlformats.org/officeDocument/2006/relationships/slide" Target="slides/slide141.xml"/><Relationship Id="rId144" Type="http://schemas.openxmlformats.org/officeDocument/2006/relationships/slide" Target="slides/slide142.xml"/><Relationship Id="rId145" Type="http://schemas.openxmlformats.org/officeDocument/2006/relationships/slide" Target="slides/slide143.xml"/><Relationship Id="rId146" Type="http://schemas.openxmlformats.org/officeDocument/2006/relationships/slide" Target="slides/slide144.xml"/><Relationship Id="rId147" Type="http://schemas.openxmlformats.org/officeDocument/2006/relationships/slide" Target="slides/slide145.xml"/><Relationship Id="rId148" Type="http://schemas.openxmlformats.org/officeDocument/2006/relationships/slide" Target="slides/slide146.xml"/><Relationship Id="rId149" Type="http://schemas.openxmlformats.org/officeDocument/2006/relationships/slide" Target="slides/slide147.xml"/><Relationship Id="rId180" Type="http://schemas.openxmlformats.org/officeDocument/2006/relationships/slide" Target="slides/slide178.xml"/><Relationship Id="rId181" Type="http://schemas.openxmlformats.org/officeDocument/2006/relationships/slide" Target="slides/slide179.xml"/><Relationship Id="rId182" Type="http://schemas.openxmlformats.org/officeDocument/2006/relationships/slide" Target="slides/slide180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83" Type="http://schemas.openxmlformats.org/officeDocument/2006/relationships/slide" Target="slides/slide181.xml"/><Relationship Id="rId184" Type="http://schemas.openxmlformats.org/officeDocument/2006/relationships/slide" Target="slides/slide182.xml"/><Relationship Id="rId185" Type="http://schemas.openxmlformats.org/officeDocument/2006/relationships/slide" Target="slides/slide183.xml"/><Relationship Id="rId186" Type="http://schemas.openxmlformats.org/officeDocument/2006/relationships/slide" Target="slides/slide184.xml"/><Relationship Id="rId187" Type="http://schemas.openxmlformats.org/officeDocument/2006/relationships/slide" Target="slides/slide185.xml"/><Relationship Id="rId188" Type="http://schemas.openxmlformats.org/officeDocument/2006/relationships/slide" Target="slides/slide186.xml"/><Relationship Id="rId189" Type="http://schemas.openxmlformats.org/officeDocument/2006/relationships/slide" Target="slides/slide187.xml"/><Relationship Id="rId220" Type="http://schemas.openxmlformats.org/officeDocument/2006/relationships/slide" Target="slides/slide218.xml"/><Relationship Id="rId221" Type="http://schemas.openxmlformats.org/officeDocument/2006/relationships/slide" Target="slides/slide219.xml"/><Relationship Id="rId222" Type="http://schemas.openxmlformats.org/officeDocument/2006/relationships/slide" Target="slides/slide220.xml"/><Relationship Id="rId223" Type="http://schemas.openxmlformats.org/officeDocument/2006/relationships/slide" Target="slides/slide221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Relationship Id="rId224" Type="http://schemas.openxmlformats.org/officeDocument/2006/relationships/slide" Target="slides/slide222.xml"/><Relationship Id="rId225" Type="http://schemas.openxmlformats.org/officeDocument/2006/relationships/slide" Target="slides/slide223.xml"/><Relationship Id="rId226" Type="http://schemas.openxmlformats.org/officeDocument/2006/relationships/slide" Target="slides/slide224.xml"/><Relationship Id="rId227" Type="http://schemas.openxmlformats.org/officeDocument/2006/relationships/notesMaster" Target="notesMasters/notesMaster1.xml"/><Relationship Id="rId228" Type="http://schemas.openxmlformats.org/officeDocument/2006/relationships/handoutMaster" Target="handoutMasters/handoutMaster1.xml"/><Relationship Id="rId229" Type="http://schemas.openxmlformats.org/officeDocument/2006/relationships/presProps" Target="presProps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150" Type="http://schemas.openxmlformats.org/officeDocument/2006/relationships/slide" Target="slides/slide148.xml"/><Relationship Id="rId151" Type="http://schemas.openxmlformats.org/officeDocument/2006/relationships/slide" Target="slides/slide149.xml"/><Relationship Id="rId152" Type="http://schemas.openxmlformats.org/officeDocument/2006/relationships/slide" Target="slides/slide15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53" Type="http://schemas.openxmlformats.org/officeDocument/2006/relationships/slide" Target="slides/slide151.xml"/><Relationship Id="rId154" Type="http://schemas.openxmlformats.org/officeDocument/2006/relationships/slide" Target="slides/slide152.xml"/><Relationship Id="rId155" Type="http://schemas.openxmlformats.org/officeDocument/2006/relationships/slide" Target="slides/slide153.xml"/><Relationship Id="rId156" Type="http://schemas.openxmlformats.org/officeDocument/2006/relationships/slide" Target="slides/slide154.xml"/><Relationship Id="rId157" Type="http://schemas.openxmlformats.org/officeDocument/2006/relationships/slide" Target="slides/slide155.xml"/><Relationship Id="rId158" Type="http://schemas.openxmlformats.org/officeDocument/2006/relationships/slide" Target="slides/slide156.xml"/><Relationship Id="rId159" Type="http://schemas.openxmlformats.org/officeDocument/2006/relationships/slide" Target="slides/slide157.xml"/><Relationship Id="rId190" Type="http://schemas.openxmlformats.org/officeDocument/2006/relationships/slide" Target="slides/slide188.xml"/><Relationship Id="rId191" Type="http://schemas.openxmlformats.org/officeDocument/2006/relationships/slide" Target="slides/slide189.xml"/><Relationship Id="rId192" Type="http://schemas.openxmlformats.org/officeDocument/2006/relationships/slide" Target="slides/slide190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93" Type="http://schemas.openxmlformats.org/officeDocument/2006/relationships/slide" Target="slides/slide191.xml"/><Relationship Id="rId194" Type="http://schemas.openxmlformats.org/officeDocument/2006/relationships/slide" Target="slides/slide192.xml"/><Relationship Id="rId195" Type="http://schemas.openxmlformats.org/officeDocument/2006/relationships/slide" Target="slides/slide193.xml"/><Relationship Id="rId196" Type="http://schemas.openxmlformats.org/officeDocument/2006/relationships/slide" Target="slides/slide194.xml"/><Relationship Id="rId197" Type="http://schemas.openxmlformats.org/officeDocument/2006/relationships/slide" Target="slides/slide195.xml"/><Relationship Id="rId198" Type="http://schemas.openxmlformats.org/officeDocument/2006/relationships/slide" Target="slides/slide196.xml"/><Relationship Id="rId199" Type="http://schemas.openxmlformats.org/officeDocument/2006/relationships/slide" Target="slides/slide197.xml"/><Relationship Id="rId230" Type="http://schemas.openxmlformats.org/officeDocument/2006/relationships/viewProps" Target="viewProps.xml"/><Relationship Id="rId231" Type="http://schemas.openxmlformats.org/officeDocument/2006/relationships/theme" Target="theme/theme1.xml"/><Relationship Id="rId232" Type="http://schemas.openxmlformats.org/officeDocument/2006/relationships/tableStyles" Target="tableStyles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120" Type="http://schemas.openxmlformats.org/officeDocument/2006/relationships/slide" Target="slides/slide118.xml"/><Relationship Id="rId121" Type="http://schemas.openxmlformats.org/officeDocument/2006/relationships/slide" Target="slides/slide119.xml"/><Relationship Id="rId122" Type="http://schemas.openxmlformats.org/officeDocument/2006/relationships/slide" Target="slides/slide120.xml"/><Relationship Id="rId123" Type="http://schemas.openxmlformats.org/officeDocument/2006/relationships/slide" Target="slides/slide121.xml"/><Relationship Id="rId124" Type="http://schemas.openxmlformats.org/officeDocument/2006/relationships/slide" Target="slides/slide122.xml"/><Relationship Id="rId125" Type="http://schemas.openxmlformats.org/officeDocument/2006/relationships/slide" Target="slides/slide123.xml"/><Relationship Id="rId126" Type="http://schemas.openxmlformats.org/officeDocument/2006/relationships/slide" Target="slides/slide124.xml"/><Relationship Id="rId127" Type="http://schemas.openxmlformats.org/officeDocument/2006/relationships/slide" Target="slides/slide125.xml"/><Relationship Id="rId128" Type="http://schemas.openxmlformats.org/officeDocument/2006/relationships/slide" Target="slides/slide126.xml"/><Relationship Id="rId129" Type="http://schemas.openxmlformats.org/officeDocument/2006/relationships/slide" Target="slides/slide127.xml"/><Relationship Id="rId160" Type="http://schemas.openxmlformats.org/officeDocument/2006/relationships/slide" Target="slides/slide158.xml"/><Relationship Id="rId161" Type="http://schemas.openxmlformats.org/officeDocument/2006/relationships/slide" Target="slides/slide159.xml"/><Relationship Id="rId162" Type="http://schemas.openxmlformats.org/officeDocument/2006/relationships/slide" Target="slides/slide16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63" Type="http://schemas.openxmlformats.org/officeDocument/2006/relationships/slide" Target="slides/slide161.xml"/><Relationship Id="rId164" Type="http://schemas.openxmlformats.org/officeDocument/2006/relationships/slide" Target="slides/slide162.xml"/><Relationship Id="rId165" Type="http://schemas.openxmlformats.org/officeDocument/2006/relationships/slide" Target="slides/slide163.xml"/><Relationship Id="rId166" Type="http://schemas.openxmlformats.org/officeDocument/2006/relationships/slide" Target="slides/slide164.xml"/><Relationship Id="rId167" Type="http://schemas.openxmlformats.org/officeDocument/2006/relationships/slide" Target="slides/slide165.xml"/><Relationship Id="rId168" Type="http://schemas.openxmlformats.org/officeDocument/2006/relationships/slide" Target="slides/slide166.xml"/><Relationship Id="rId169" Type="http://schemas.openxmlformats.org/officeDocument/2006/relationships/slide" Target="slides/slide167.xml"/><Relationship Id="rId200" Type="http://schemas.openxmlformats.org/officeDocument/2006/relationships/slide" Target="slides/slide198.xml"/><Relationship Id="rId201" Type="http://schemas.openxmlformats.org/officeDocument/2006/relationships/slide" Target="slides/slide199.xml"/><Relationship Id="rId202" Type="http://schemas.openxmlformats.org/officeDocument/2006/relationships/slide" Target="slides/slide200.xml"/><Relationship Id="rId203" Type="http://schemas.openxmlformats.org/officeDocument/2006/relationships/slide" Target="slides/slide20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204" Type="http://schemas.openxmlformats.org/officeDocument/2006/relationships/slide" Target="slides/slide202.xml"/><Relationship Id="rId205" Type="http://schemas.openxmlformats.org/officeDocument/2006/relationships/slide" Target="slides/slide203.xml"/><Relationship Id="rId206" Type="http://schemas.openxmlformats.org/officeDocument/2006/relationships/slide" Target="slides/slide204.xml"/><Relationship Id="rId207" Type="http://schemas.openxmlformats.org/officeDocument/2006/relationships/slide" Target="slides/slide205.xml"/><Relationship Id="rId208" Type="http://schemas.openxmlformats.org/officeDocument/2006/relationships/slide" Target="slides/slide206.xml"/><Relationship Id="rId209" Type="http://schemas.openxmlformats.org/officeDocument/2006/relationships/slide" Target="slides/slide207.xml"/><Relationship Id="rId130" Type="http://schemas.openxmlformats.org/officeDocument/2006/relationships/slide" Target="slides/slide128.xml"/><Relationship Id="rId131" Type="http://schemas.openxmlformats.org/officeDocument/2006/relationships/slide" Target="slides/slide129.xml"/><Relationship Id="rId132" Type="http://schemas.openxmlformats.org/officeDocument/2006/relationships/slide" Target="slides/slide130.xml"/><Relationship Id="rId133" Type="http://schemas.openxmlformats.org/officeDocument/2006/relationships/slide" Target="slides/slide131.xml"/><Relationship Id="rId134" Type="http://schemas.openxmlformats.org/officeDocument/2006/relationships/slide" Target="slides/slide132.xml"/><Relationship Id="rId135" Type="http://schemas.openxmlformats.org/officeDocument/2006/relationships/slide" Target="slides/slide133.xml"/><Relationship Id="rId136" Type="http://schemas.openxmlformats.org/officeDocument/2006/relationships/slide" Target="slides/slide134.xml"/><Relationship Id="rId137" Type="http://schemas.openxmlformats.org/officeDocument/2006/relationships/slide" Target="slides/slide135.xml"/><Relationship Id="rId138" Type="http://schemas.openxmlformats.org/officeDocument/2006/relationships/slide" Target="slides/slide136.xml"/><Relationship Id="rId139" Type="http://schemas.openxmlformats.org/officeDocument/2006/relationships/slide" Target="slides/slide137.xml"/><Relationship Id="rId170" Type="http://schemas.openxmlformats.org/officeDocument/2006/relationships/slide" Target="slides/slide168.xml"/><Relationship Id="rId171" Type="http://schemas.openxmlformats.org/officeDocument/2006/relationships/slide" Target="slides/slide169.xml"/><Relationship Id="rId172" Type="http://schemas.openxmlformats.org/officeDocument/2006/relationships/slide" Target="slides/slide170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173" Type="http://schemas.openxmlformats.org/officeDocument/2006/relationships/slide" Target="slides/slide171.xml"/><Relationship Id="rId174" Type="http://schemas.openxmlformats.org/officeDocument/2006/relationships/slide" Target="slides/slide172.xml"/><Relationship Id="rId175" Type="http://schemas.openxmlformats.org/officeDocument/2006/relationships/slide" Target="slides/slide173.xml"/><Relationship Id="rId176" Type="http://schemas.openxmlformats.org/officeDocument/2006/relationships/slide" Target="slides/slide174.xml"/><Relationship Id="rId177" Type="http://schemas.openxmlformats.org/officeDocument/2006/relationships/slide" Target="slides/slide175.xml"/><Relationship Id="rId178" Type="http://schemas.openxmlformats.org/officeDocument/2006/relationships/slide" Target="slides/slide176.xml"/><Relationship Id="rId179" Type="http://schemas.openxmlformats.org/officeDocument/2006/relationships/slide" Target="slides/slide177.xml"/><Relationship Id="rId210" Type="http://schemas.openxmlformats.org/officeDocument/2006/relationships/slide" Target="slides/slide208.xml"/><Relationship Id="rId211" Type="http://schemas.openxmlformats.org/officeDocument/2006/relationships/slide" Target="slides/slide209.xml"/><Relationship Id="rId212" Type="http://schemas.openxmlformats.org/officeDocument/2006/relationships/slide" Target="slides/slide210.xml"/><Relationship Id="rId213" Type="http://schemas.openxmlformats.org/officeDocument/2006/relationships/slide" Target="slides/slide211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14" Type="http://schemas.openxmlformats.org/officeDocument/2006/relationships/slide" Target="slides/slide212.xml"/><Relationship Id="rId215" Type="http://schemas.openxmlformats.org/officeDocument/2006/relationships/slide" Target="slides/slide213.xml"/><Relationship Id="rId216" Type="http://schemas.openxmlformats.org/officeDocument/2006/relationships/slide" Target="slides/slide214.xml"/><Relationship Id="rId217" Type="http://schemas.openxmlformats.org/officeDocument/2006/relationships/slide" Target="slides/slide215.xml"/><Relationship Id="rId218" Type="http://schemas.openxmlformats.org/officeDocument/2006/relationships/slide" Target="slides/slide216.xml"/><Relationship Id="rId219" Type="http://schemas.openxmlformats.org/officeDocument/2006/relationships/slide" Target="slides/slide2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100" Type="http://schemas.openxmlformats.org/officeDocument/2006/relationships/slide" Target="slides/slide98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40" Type="http://schemas.openxmlformats.org/officeDocument/2006/relationships/slide" Target="slides/slide138.xml"/><Relationship Id="rId141" Type="http://schemas.openxmlformats.org/officeDocument/2006/relationships/slide" Target="slides/slide1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314DFFC3-0D53-4B39-BA41-E89DECC91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40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8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7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47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02DD42BF-7FAB-4E70-8071-ECDF6DD7B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6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5141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5141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2EF6-FD91-46BF-AEB9-85E516712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3700E-11A9-47D7-B2FF-65CAF6E98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8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B4C2-9089-4497-B479-CC9716DDD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2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DE3EC-3BCD-41B5-B6B2-DAEEF9A33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22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DE8C7-08F6-4BEE-BE3A-DDE3590E9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6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0C64-91F7-4B94-978C-C9403FA41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89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FB51-2E4A-445D-B295-9F49AB481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61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01C4F-4A5A-4820-8BE1-2CAD978F1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13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6DCF6-D76E-44BF-B12D-4EA7B5129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05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74EE9-5542-4D6F-A08B-0814035CD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12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F6A0-A321-4C98-8194-89A78C0BC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0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502CE-69B9-46C2-8441-59F969A03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6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67421-C969-4B3E-9D71-0ED9F7D3E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88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ABF44-5C38-4776-B4BB-371082B22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93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9A0F2-02AF-4B22-9DD1-94F6FDABB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22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0881-AD7F-4850-9243-C79996BBA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30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6189-E931-4CA1-94B0-891C7859B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4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AD1FB-0D82-45D8-AE29-0CE48AAF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9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7F16A-7D10-4A38-B5A1-7B6E50893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2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D7913-FBE6-4F18-B309-DD17DDE95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3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FF401-FEB2-44B7-AC80-D855C3BCC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DA31-CAB5-4DFB-A906-5CD072C37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7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5C80-E60B-431B-8953-816863ED4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3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7EFB8-B32C-4B19-B49B-BFAE569F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4A9A-378A-4882-A110-F4BC01D6A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9320-8DB3-4354-B700-3F66BBBC5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2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8503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7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7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7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7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7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7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8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8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8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8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8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8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8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9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03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503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039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5039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039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24969F51-85F4-4191-821A-3FEF539FB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5039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35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  <p:sldLayoutId id="2147485120" r:id="rId12"/>
    <p:sldLayoutId id="21474851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74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74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74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0290DEF3-CD9C-4654-A1BB-326E41C0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22" r:id="rId1"/>
    <p:sldLayoutId id="2147485123" r:id="rId2"/>
    <p:sldLayoutId id="2147485124" r:id="rId3"/>
    <p:sldLayoutId id="2147485125" r:id="rId4"/>
    <p:sldLayoutId id="2147485126" r:id="rId5"/>
    <p:sldLayoutId id="2147485127" r:id="rId6"/>
    <p:sldLayoutId id="2147485128" r:id="rId7"/>
    <p:sldLayoutId id="2147485129" r:id="rId8"/>
    <p:sldLayoutId id="2147485130" r:id="rId9"/>
    <p:sldLayoutId id="2147485131" r:id="rId10"/>
    <p:sldLayoutId id="2147485132" r:id="rId11"/>
    <p:sldLayoutId id="2147485133" r:id="rId12"/>
    <p:sldLayoutId id="214748513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7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2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3.gi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4.gi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5.jpe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6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3.gi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3.gif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4.gif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4.gif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5.jpe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5.jpe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7.jpe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7.jpeg"/><Relationship Id="rId3" Type="http://schemas.openxmlformats.org/officeDocument/2006/relationships/image" Target="../media/image38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7.jpeg"/><Relationship Id="rId3" Type="http://schemas.openxmlformats.org/officeDocument/2006/relationships/image" Target="../media/image38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7.jpeg"/><Relationship Id="rId3" Type="http://schemas.openxmlformats.org/officeDocument/2006/relationships/image" Target="../media/image38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7.jpeg"/><Relationship Id="rId3" Type="http://schemas.openxmlformats.org/officeDocument/2006/relationships/image" Target="../media/image38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jpe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jpe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jpe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jpe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jpe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0.jpe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0.jpe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0.jpe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0.jpe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0.jpe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0.jpe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0.jpe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1.jpeg"/><Relationship Id="rId3" Type="http://schemas.openxmlformats.org/officeDocument/2006/relationships/image" Target="../media/image40.jpe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1.jpeg"/><Relationship Id="rId3" Type="http://schemas.openxmlformats.org/officeDocument/2006/relationships/image" Target="../media/image40.jpe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1.jpeg"/><Relationship Id="rId3" Type="http://schemas.openxmlformats.org/officeDocument/2006/relationships/image" Target="../media/image40.jpe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2.jpe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2.jpe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2.jpe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3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3.pn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3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3.pn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3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3.png"/><Relationship Id="rId3" Type="http://schemas.openxmlformats.org/officeDocument/2006/relationships/image" Target="../media/image39.jpe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3.pn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6.jpe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6.jpe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6.jpeg"/><Relationship Id="rId3" Type="http://schemas.openxmlformats.org/officeDocument/2006/relationships/image" Target="../media/image47.pn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6.jpeg"/><Relationship Id="rId3" Type="http://schemas.openxmlformats.org/officeDocument/2006/relationships/image" Target="../media/image47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6.jpeg"/><Relationship Id="rId3" Type="http://schemas.openxmlformats.org/officeDocument/2006/relationships/image" Target="../media/image47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6.jpeg"/><Relationship Id="rId3" Type="http://schemas.openxmlformats.org/officeDocument/2006/relationships/image" Target="../media/image47.pn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hyperlink" Target="http://www.teacherspayteachers.com/Product/Atoms-Molecules-Periodic-Table-of-the-Elements-Unit-110095" TargetMode="Externa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9.png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9.png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9.png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9.pn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9.png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9.png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9.png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9.png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hyperlink" Target="http://www.teacherspayteachers.com/Product/Atoms-Molecules-Periodic-Table-of-the-Elements-Unit-110095" TargetMode="Externa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0.jpeg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0.jpeg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0.jpeg"/><Relationship Id="rId3" Type="http://schemas.openxmlformats.org/officeDocument/2006/relationships/image" Target="../media/image51.png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Relationship Id="rId3" Type="http://schemas.openxmlformats.org/officeDocument/2006/relationships/image" Target="../media/image51.png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Relationship Id="rId3" Type="http://schemas.openxmlformats.org/officeDocument/2006/relationships/image" Target="../media/image51.png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Relationship Id="rId3" Type="http://schemas.openxmlformats.org/officeDocument/2006/relationships/image" Target="../media/image51.png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Relationship Id="rId3" Type="http://schemas.openxmlformats.org/officeDocument/2006/relationships/image" Target="../media/image51.png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Relationship Id="rId3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Relationship Id="rId3" Type="http://schemas.openxmlformats.org/officeDocument/2006/relationships/image" Target="../media/image51.png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0.jpeg"/><Relationship Id="rId3" Type="http://schemas.openxmlformats.org/officeDocument/2006/relationships/image" Target="../media/image51.png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png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3.png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3.png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png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png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4.png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hyperlink" Target="http://www.teacherspayteachers.com/Product/Atoms-Molecules-Periodic-Table-of-the-Elements-Unit-110095" TargetMode="Externa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2.jpeg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6.jpeg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7.jpeg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hyperlink" Target="http://www.teacherspayteachers.com/Product/Atoms-Molecules-Periodic-Table-of-the-Elements-Unit-110095" TargetMode="Externa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6.jpeg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6.jpeg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6.jpeg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7.jpeg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7.jpeg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youtube.com/watch?v=FSyAehMdpyI&amp;list=PL8dPuuaLjXtPHzzYuWy6fYEaX9mQQ8oGr" TargetMode="External"/><Relationship Id="rId3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hyperlink" Target="http://www.youtube.com/watch?v=yQP4UJhNn0I" TargetMode="External"/><Relationship Id="rId3" Type="http://schemas.openxmlformats.org/officeDocument/2006/relationships/image" Target="../media/image1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youtube.com/watch?v=dNvdrpEmS48" TargetMode="External"/><Relationship Id="rId3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khanacademy.org/video/introduction-to-the-atom?playlist=Chemistry" TargetMode="External"/><Relationship Id="rId3" Type="http://schemas.openxmlformats.org/officeDocument/2006/relationships/image" Target="../media/image1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hyperlink" Target="http://www.youtube.com/watch?v=XU8nMKkzbT8" TargetMode="External"/><Relationship Id="rId3" Type="http://schemas.openxmlformats.org/officeDocument/2006/relationships/image" Target="../media/image2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Relationship Id="rId3" Type="http://schemas.openxmlformats.org/officeDocument/2006/relationships/hyperlink" Target="http://explorable.com/cathode-ray-experiment.html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3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3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8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8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8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8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8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7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7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7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737" y="152400"/>
            <a:ext cx="87158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Atoms and Periodic Table 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Unit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5715000"/>
            <a:ext cx="2182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Part 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9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9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Activity! Bringing things down to size.</a:t>
            </a:r>
          </a:p>
          <a:p>
            <a:pPr lvl="1" eaLnBrk="1" hangingPunct="1"/>
            <a:r>
              <a:rPr lang="en-US" smtClean="0"/>
              <a:t>Take one sheet of paper 8 by 11.</a:t>
            </a:r>
          </a:p>
          <a:p>
            <a:pPr lvl="1" eaLnBrk="1" hangingPunct="1"/>
            <a:r>
              <a:rPr lang="en-US" smtClean="0"/>
              <a:t>Cut it in half as precisely as possible.</a:t>
            </a:r>
          </a:p>
          <a:p>
            <a:pPr lvl="1" eaLnBrk="1" hangingPunct="1"/>
            <a:r>
              <a:rPr lang="en-US" smtClean="0">
                <a:solidFill>
                  <a:srgbClr val="6699FF"/>
                </a:solidFill>
              </a:rPr>
              <a:t>Cut in half again and again. Keep track.</a:t>
            </a:r>
            <a:r>
              <a:rPr lang="en-US" smtClean="0"/>
              <a:t> 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1534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Nucleus: The positively charged center of the atom.</a:t>
            </a:r>
          </a:p>
          <a:p>
            <a:pPr lvl="1" eaLnBrk="1" hangingPunct="1">
              <a:defRPr/>
            </a:pPr>
            <a:r>
              <a:rPr lang="en-US" dirty="0" smtClean="0"/>
              <a:t>The nucleus has an incredibly high density.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98659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58200" cy="47244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0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838200" y="2057400"/>
            <a:ext cx="7239000" cy="1143000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2" name="TextBox 6"/>
          <p:cNvSpPr txBox="1">
            <a:spLocks noChangeArrowheads="1"/>
          </p:cNvSpPr>
          <p:nvPr/>
        </p:nvSpPr>
        <p:spPr bwMode="auto">
          <a:xfrm>
            <a:off x="1066800" y="2133600"/>
            <a:ext cx="6858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eaLnBrk="1" hangingPunct="1"/>
            <a:r>
              <a:rPr lang="en-US" sz="2800">
                <a:solidFill>
                  <a:srgbClr val="FFC000"/>
                </a:solidFill>
              </a:rPr>
              <a:t>Or 6 billion or so cars stuffed into a small cardboard box.</a:t>
            </a:r>
          </a:p>
          <a:p>
            <a:pPr eaLnBrk="1" hangingPunct="1"/>
            <a:endParaRPr lang="en-US"/>
          </a:p>
        </p:txBody>
      </p:sp>
      <p:pic>
        <p:nvPicPr>
          <p:cNvPr id="1986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41688"/>
            <a:ext cx="44958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26193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2631">
            <a:off x="6188075" y="4279900"/>
            <a:ext cx="12938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153400" cy="5902325"/>
          </a:xfrm>
        </p:spPr>
        <p:txBody>
          <a:bodyPr/>
          <a:lstStyle/>
          <a:p>
            <a:pPr eaLnBrk="1" hangingPunct="1"/>
            <a:r>
              <a:rPr lang="en-US" smtClean="0"/>
              <a:t>Nucleus: The positively charged center of the atom.</a:t>
            </a:r>
          </a:p>
          <a:p>
            <a:pPr lvl="1" eaLnBrk="1" hangingPunct="1"/>
            <a:r>
              <a:rPr lang="en-US" smtClean="0"/>
              <a:t>The nucleus has an incredibly high density.</a:t>
            </a:r>
          </a:p>
          <a:p>
            <a:pPr lvl="1" eaLnBrk="1" hangingPunct="1"/>
            <a:endParaRPr lang="en-US" smtClean="0"/>
          </a:p>
        </p:txBody>
      </p:sp>
      <p:pic>
        <p:nvPicPr>
          <p:cNvPr id="199683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458200" cy="3810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4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r>
              <a:rPr lang="en-US" smtClean="0"/>
              <a:t>Quiz Wiz! 1-10 Name that part of the Atom.</a:t>
            </a:r>
          </a:p>
          <a:p>
            <a:pPr lvl="1"/>
            <a:r>
              <a:rPr lang="en-US" smtClean="0">
                <a:solidFill>
                  <a:srgbClr val="6699FF"/>
                </a:solidFill>
              </a:rPr>
              <a:t>Proton,</a:t>
            </a:r>
            <a:r>
              <a:rPr lang="en-US" smtClean="0"/>
              <a:t> </a:t>
            </a:r>
            <a:r>
              <a:rPr lang="en-US" smtClean="0">
                <a:solidFill>
                  <a:srgbClr val="FF66FF"/>
                </a:solidFill>
              </a:rPr>
              <a:t>Neutron,</a:t>
            </a:r>
            <a:r>
              <a:rPr lang="en-US" smtClean="0"/>
              <a:t> </a:t>
            </a:r>
            <a:r>
              <a:rPr lang="en-US" smtClean="0">
                <a:solidFill>
                  <a:srgbClr val="66FF99"/>
                </a:solidFill>
              </a:rPr>
              <a:t>Electron,</a:t>
            </a:r>
            <a:r>
              <a:rPr lang="en-US" smtClean="0"/>
              <a:t> </a:t>
            </a:r>
            <a:r>
              <a:rPr lang="en-US" smtClean="0">
                <a:solidFill>
                  <a:srgbClr val="FF9900"/>
                </a:solidFill>
              </a:rPr>
              <a:t>Nucleus</a:t>
            </a:r>
          </a:p>
        </p:txBody>
      </p:sp>
      <p:pic>
        <p:nvPicPr>
          <p:cNvPr id="212995" name="Content Placeholder 5" descr="quiz_w1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8534400" cy="5157788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2996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4020" name="Picture 5" descr="atomanimat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1" name="Text Box 10"/>
          <p:cNvSpPr txBox="1">
            <a:spLocks noChangeArrowheads="1"/>
          </p:cNvSpPr>
          <p:nvPr/>
        </p:nvSpPr>
        <p:spPr bwMode="auto">
          <a:xfrm>
            <a:off x="7543800" y="304800"/>
            <a:ext cx="1600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</a:t>
            </a:r>
          </a:p>
        </p:txBody>
      </p:sp>
      <p:sp>
        <p:nvSpPr>
          <p:cNvPr id="214022" name="Line 11"/>
          <p:cNvSpPr>
            <a:spLocks noChangeShapeType="1"/>
          </p:cNvSpPr>
          <p:nvPr/>
        </p:nvSpPr>
        <p:spPr bwMode="auto">
          <a:xfrm flipH="1">
            <a:off x="4800600" y="1295400"/>
            <a:ext cx="2667000" cy="182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44" name="Picture 5" descr="banimor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5" name="Oval 5"/>
          <p:cNvSpPr>
            <a:spLocks noChangeArrowheads="1"/>
          </p:cNvSpPr>
          <p:nvPr/>
        </p:nvSpPr>
        <p:spPr bwMode="auto">
          <a:xfrm>
            <a:off x="304800" y="2743200"/>
            <a:ext cx="8382000" cy="13716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>
            <a:off x="8458200" y="1371600"/>
            <a:ext cx="0" cy="1600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7" name="Text Box 8"/>
          <p:cNvSpPr txBox="1">
            <a:spLocks noChangeArrowheads="1"/>
          </p:cNvSpPr>
          <p:nvPr/>
        </p:nvSpPr>
        <p:spPr bwMode="auto">
          <a:xfrm>
            <a:off x="8077200" y="228600"/>
            <a:ext cx="838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60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0200" cy="6888163"/>
          </a:xfrm>
        </p:spPr>
      </p:pic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7848600" y="2286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3</a:t>
            </a:r>
          </a:p>
        </p:txBody>
      </p:sp>
      <p:sp>
        <p:nvSpPr>
          <p:cNvPr id="216069" name="Oval 5"/>
          <p:cNvSpPr>
            <a:spLocks noChangeArrowheads="1"/>
          </p:cNvSpPr>
          <p:nvPr/>
        </p:nvSpPr>
        <p:spPr bwMode="auto">
          <a:xfrm>
            <a:off x="3657600" y="3505200"/>
            <a:ext cx="1676400" cy="14478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r>
              <a:rPr lang="en-US" smtClean="0">
                <a:solidFill>
                  <a:srgbClr val="6699FF"/>
                </a:solidFill>
              </a:rPr>
              <a:t>Answers!</a:t>
            </a:r>
            <a:r>
              <a:rPr lang="en-US" smtClean="0"/>
              <a:t> 1-10 Name that part of the Atom.</a:t>
            </a:r>
          </a:p>
          <a:p>
            <a:r>
              <a:rPr lang="en-US" smtClean="0">
                <a:solidFill>
                  <a:srgbClr val="FF99FF"/>
                </a:solidFill>
              </a:rPr>
              <a:t> Proton,</a:t>
            </a:r>
            <a:r>
              <a:rPr lang="en-US" smtClean="0"/>
              <a:t> </a:t>
            </a:r>
            <a:r>
              <a:rPr lang="en-US" smtClean="0">
                <a:solidFill>
                  <a:srgbClr val="6699FF"/>
                </a:solidFill>
              </a:rPr>
              <a:t>Neutron,</a:t>
            </a:r>
            <a:r>
              <a:rPr lang="en-US" smtClean="0"/>
              <a:t> </a:t>
            </a:r>
            <a:r>
              <a:rPr lang="en-US" smtClean="0">
                <a:solidFill>
                  <a:srgbClr val="66FF99"/>
                </a:solidFill>
              </a:rPr>
              <a:t>Electron,</a:t>
            </a:r>
            <a:r>
              <a:rPr lang="en-US" smtClean="0"/>
              <a:t> </a:t>
            </a:r>
            <a:r>
              <a:rPr lang="en-US" smtClean="0">
                <a:solidFill>
                  <a:srgbClr val="FF9900"/>
                </a:solidFill>
              </a:rPr>
              <a:t>Nucleus</a:t>
            </a:r>
          </a:p>
        </p:txBody>
      </p:sp>
      <p:sp>
        <p:nvSpPr>
          <p:cNvPr id="225283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25284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22528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82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6308" name="Picture 5" descr="atomanimat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7543800" y="304800"/>
            <a:ext cx="1600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</a:t>
            </a:r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 flipH="1">
            <a:off x="4800600" y="1295400"/>
            <a:ext cx="2667000" cy="182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7332" name="Picture 5" descr="atomanimat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7543800" y="304800"/>
            <a:ext cx="1600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</a:t>
            </a:r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 flipH="1">
            <a:off x="4800600" y="1295400"/>
            <a:ext cx="2667000" cy="182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304800" y="4572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6699FF"/>
                </a:solidFill>
              </a:rPr>
              <a:t>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8356" name="Picture 5" descr="atomanimat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7543800" y="304800"/>
            <a:ext cx="1600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</a:t>
            </a:r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 flipH="1">
            <a:off x="4800600" y="1295400"/>
            <a:ext cx="2667000" cy="182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304800" y="4572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6699FF"/>
                </a:solidFill>
              </a:rPr>
              <a:t>Nucleus</a:t>
            </a:r>
          </a:p>
        </p:txBody>
      </p:sp>
      <p:sp>
        <p:nvSpPr>
          <p:cNvPr id="228360" name="TextBox 7"/>
          <p:cNvSpPr txBox="1">
            <a:spLocks noChangeArrowheads="1"/>
          </p:cNvSpPr>
          <p:nvPr/>
        </p:nvSpPr>
        <p:spPr bwMode="auto">
          <a:xfrm>
            <a:off x="381000" y="1295400"/>
            <a:ext cx="2743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Could be the proton in Hydrogen </a:t>
            </a:r>
            <a:r>
              <a:rPr lang="en-US">
                <a:solidFill>
                  <a:srgbClr val="FFFF00"/>
                </a:solidFill>
              </a:rPr>
              <a:t>and the electron is flying around.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2</a:t>
            </a:r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152400" y="4648200"/>
            <a:ext cx="449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9380" name="Picture 5" descr="banimor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1" name="Oval 5"/>
          <p:cNvSpPr>
            <a:spLocks noChangeArrowheads="1"/>
          </p:cNvSpPr>
          <p:nvPr/>
        </p:nvSpPr>
        <p:spPr bwMode="auto">
          <a:xfrm>
            <a:off x="304800" y="2743200"/>
            <a:ext cx="8382000" cy="13716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8458200" y="1371600"/>
            <a:ext cx="0" cy="1600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8077200" y="228600"/>
            <a:ext cx="838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0404" name="Picture 5" descr="banimor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5" name="Oval 5"/>
          <p:cNvSpPr>
            <a:spLocks noChangeArrowheads="1"/>
          </p:cNvSpPr>
          <p:nvPr/>
        </p:nvSpPr>
        <p:spPr bwMode="auto">
          <a:xfrm>
            <a:off x="304800" y="2743200"/>
            <a:ext cx="8382000" cy="13716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8458200" y="1371600"/>
            <a:ext cx="0" cy="1600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07" name="Freeform 7"/>
          <p:cNvSpPr>
            <a:spLocks/>
          </p:cNvSpPr>
          <p:nvPr/>
        </p:nvSpPr>
        <p:spPr bwMode="auto">
          <a:xfrm>
            <a:off x="7108825" y="3141663"/>
            <a:ext cx="1584325" cy="815975"/>
          </a:xfrm>
          <a:custGeom>
            <a:avLst/>
            <a:gdLst>
              <a:gd name="T0" fmla="*/ 2147483647 w 998"/>
              <a:gd name="T1" fmla="*/ 0 h 514"/>
              <a:gd name="T2" fmla="*/ 2147483647 w 998"/>
              <a:gd name="T3" fmla="*/ 2147483647 h 514"/>
              <a:gd name="T4" fmla="*/ 2147483647 w 998"/>
              <a:gd name="T5" fmla="*/ 2147483647 h 514"/>
              <a:gd name="T6" fmla="*/ 2147483647 w 998"/>
              <a:gd name="T7" fmla="*/ 2147483647 h 514"/>
              <a:gd name="T8" fmla="*/ 2147483647 w 998"/>
              <a:gd name="T9" fmla="*/ 2147483647 h 514"/>
              <a:gd name="T10" fmla="*/ 2147483647 w 998"/>
              <a:gd name="T11" fmla="*/ 2147483647 h 514"/>
              <a:gd name="T12" fmla="*/ 2147483647 w 998"/>
              <a:gd name="T13" fmla="*/ 2147483647 h 514"/>
              <a:gd name="T14" fmla="*/ 2147483647 w 998"/>
              <a:gd name="T15" fmla="*/ 2147483647 h 514"/>
              <a:gd name="T16" fmla="*/ 2147483647 w 998"/>
              <a:gd name="T17" fmla="*/ 2147483647 h 514"/>
              <a:gd name="T18" fmla="*/ 2147483647 w 998"/>
              <a:gd name="T19" fmla="*/ 2147483647 h 514"/>
              <a:gd name="T20" fmla="*/ 2147483647 w 998"/>
              <a:gd name="T21" fmla="*/ 2147483647 h 514"/>
              <a:gd name="T22" fmla="*/ 2147483647 w 998"/>
              <a:gd name="T23" fmla="*/ 2147483647 h 514"/>
              <a:gd name="T24" fmla="*/ 2147483647 w 998"/>
              <a:gd name="T25" fmla="*/ 2147483647 h 514"/>
              <a:gd name="T26" fmla="*/ 2147483647 w 998"/>
              <a:gd name="T27" fmla="*/ 2147483647 h 514"/>
              <a:gd name="T28" fmla="*/ 2147483647 w 998"/>
              <a:gd name="T29" fmla="*/ 2147483647 h 514"/>
              <a:gd name="T30" fmla="*/ 2147483647 w 998"/>
              <a:gd name="T31" fmla="*/ 2147483647 h 514"/>
              <a:gd name="T32" fmla="*/ 0 w 998"/>
              <a:gd name="T33" fmla="*/ 2147483647 h 5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8"/>
              <a:gd name="T52" fmla="*/ 0 h 514"/>
              <a:gd name="T53" fmla="*/ 998 w 998"/>
              <a:gd name="T54" fmla="*/ 514 h 5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8" h="514">
                <a:moveTo>
                  <a:pt x="730" y="0"/>
                </a:moveTo>
                <a:cubicBezTo>
                  <a:pt x="763" y="12"/>
                  <a:pt x="795" y="16"/>
                  <a:pt x="828" y="25"/>
                </a:cubicBezTo>
                <a:cubicBezTo>
                  <a:pt x="844" y="29"/>
                  <a:pt x="876" y="41"/>
                  <a:pt x="876" y="41"/>
                </a:cubicBezTo>
                <a:cubicBezTo>
                  <a:pt x="926" y="88"/>
                  <a:pt x="857" y="27"/>
                  <a:pt x="917" y="65"/>
                </a:cubicBezTo>
                <a:cubicBezTo>
                  <a:pt x="931" y="74"/>
                  <a:pt x="940" y="95"/>
                  <a:pt x="949" y="106"/>
                </a:cubicBezTo>
                <a:cubicBezTo>
                  <a:pt x="961" y="121"/>
                  <a:pt x="974" y="128"/>
                  <a:pt x="990" y="138"/>
                </a:cubicBezTo>
                <a:cubicBezTo>
                  <a:pt x="993" y="146"/>
                  <a:pt x="998" y="154"/>
                  <a:pt x="998" y="163"/>
                </a:cubicBezTo>
                <a:cubicBezTo>
                  <a:pt x="998" y="176"/>
                  <a:pt x="995" y="312"/>
                  <a:pt x="957" y="325"/>
                </a:cubicBezTo>
                <a:cubicBezTo>
                  <a:pt x="939" y="331"/>
                  <a:pt x="920" y="330"/>
                  <a:pt x="901" y="333"/>
                </a:cubicBezTo>
                <a:cubicBezTo>
                  <a:pt x="877" y="341"/>
                  <a:pt x="851" y="339"/>
                  <a:pt x="828" y="349"/>
                </a:cubicBezTo>
                <a:cubicBezTo>
                  <a:pt x="772" y="373"/>
                  <a:pt x="766" y="395"/>
                  <a:pt x="706" y="414"/>
                </a:cubicBezTo>
                <a:cubicBezTo>
                  <a:pt x="673" y="425"/>
                  <a:pt x="636" y="419"/>
                  <a:pt x="601" y="422"/>
                </a:cubicBezTo>
                <a:cubicBezTo>
                  <a:pt x="575" y="424"/>
                  <a:pt x="515" y="432"/>
                  <a:pt x="487" y="439"/>
                </a:cubicBezTo>
                <a:cubicBezTo>
                  <a:pt x="470" y="443"/>
                  <a:pt x="438" y="455"/>
                  <a:pt x="438" y="455"/>
                </a:cubicBezTo>
                <a:cubicBezTo>
                  <a:pt x="380" y="494"/>
                  <a:pt x="434" y="463"/>
                  <a:pt x="300" y="479"/>
                </a:cubicBezTo>
                <a:cubicBezTo>
                  <a:pt x="214" y="489"/>
                  <a:pt x="130" y="498"/>
                  <a:pt x="41" y="503"/>
                </a:cubicBezTo>
                <a:cubicBezTo>
                  <a:pt x="11" y="514"/>
                  <a:pt x="25" y="512"/>
                  <a:pt x="0" y="512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8077200" y="228600"/>
            <a:ext cx="838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2</a:t>
            </a:r>
          </a:p>
        </p:txBody>
      </p:sp>
      <p:sp>
        <p:nvSpPr>
          <p:cNvPr id="230409" name="Text Box 9"/>
          <p:cNvSpPr txBox="1">
            <a:spLocks noChangeArrowheads="1"/>
          </p:cNvSpPr>
          <p:nvPr/>
        </p:nvSpPr>
        <p:spPr bwMode="auto">
          <a:xfrm>
            <a:off x="228600" y="1143000"/>
            <a:ext cx="335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6699FF"/>
                </a:solidFill>
              </a:rPr>
              <a:t>Electron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14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0200" cy="6888163"/>
          </a:xfrm>
        </p:spPr>
      </p:pic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7848600" y="2286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3</a:t>
            </a:r>
          </a:p>
        </p:txBody>
      </p:sp>
      <p:sp>
        <p:nvSpPr>
          <p:cNvPr id="231429" name="Oval 5"/>
          <p:cNvSpPr>
            <a:spLocks noChangeArrowheads="1"/>
          </p:cNvSpPr>
          <p:nvPr/>
        </p:nvSpPr>
        <p:spPr bwMode="auto">
          <a:xfrm>
            <a:off x="3657600" y="3505200"/>
            <a:ext cx="1676400" cy="14478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24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0200" cy="6888163"/>
          </a:xfrm>
        </p:spPr>
      </p:pic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7848600" y="2286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3</a:t>
            </a:r>
          </a:p>
        </p:txBody>
      </p:sp>
      <p:sp>
        <p:nvSpPr>
          <p:cNvPr id="232453" name="Oval 5"/>
          <p:cNvSpPr>
            <a:spLocks noChangeArrowheads="1"/>
          </p:cNvSpPr>
          <p:nvPr/>
        </p:nvSpPr>
        <p:spPr bwMode="auto">
          <a:xfrm>
            <a:off x="3657600" y="3505200"/>
            <a:ext cx="1676400" cy="14478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289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6699FF"/>
                </a:solidFill>
              </a:rPr>
              <a:t>Neutron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99FF"/>
                </a:solidFill>
              </a:rPr>
              <a:t>Neils Bohr Model (1913):</a:t>
            </a:r>
          </a:p>
          <a:p>
            <a:pPr lvl="1" eaLnBrk="1" hangingPunct="1"/>
            <a:endParaRPr lang="en-US" smtClean="0">
              <a:solidFill>
                <a:srgbClr val="FF00FF"/>
              </a:solidFill>
            </a:endParaRPr>
          </a:p>
        </p:txBody>
      </p:sp>
      <p:sp>
        <p:nvSpPr>
          <p:cNvPr id="289795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2897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276600" cy="4067175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99FF"/>
                </a:solidFill>
              </a:rPr>
              <a:t>Neils Bohr Model (1913): Depicts the atom as a small, positively charged nucleus surrounded by electrons that travel in circular orbits around the nucleus</a:t>
            </a:r>
          </a:p>
          <a:p>
            <a:pPr lvl="1" eaLnBrk="1" hangingPunct="1"/>
            <a:r>
              <a:rPr lang="en-US" smtClean="0">
                <a:solidFill>
                  <a:srgbClr val="FF00FF"/>
                </a:solidFill>
              </a:rPr>
              <a:t>. </a:t>
            </a:r>
          </a:p>
        </p:txBody>
      </p:sp>
      <p:sp>
        <p:nvSpPr>
          <p:cNvPr id="290819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2908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276600" cy="4067175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4953000" cy="3981450"/>
          </a:xfrm>
          <a:prstGeom prst="rect">
            <a:avLst/>
          </a:prstGeom>
          <a:noFill/>
          <a:ln w="3810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99FF"/>
                </a:solidFill>
              </a:rPr>
              <a:t>Neils Bohr Model (1913): Depicts the atom as a small, positively charged nucleus surrounded by electrons that travel in circular orbits around the nucleus</a:t>
            </a:r>
          </a:p>
          <a:p>
            <a:pPr lvl="1" eaLnBrk="1" hangingPunct="1"/>
            <a:r>
              <a:rPr lang="en-US" smtClean="0">
                <a:solidFill>
                  <a:srgbClr val="FF00FF"/>
                </a:solidFill>
              </a:rPr>
              <a:t>. </a:t>
            </a:r>
          </a:p>
        </p:txBody>
      </p:sp>
      <p:sp>
        <p:nvSpPr>
          <p:cNvPr id="291843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2918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276600" cy="4067175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4953000" cy="3981450"/>
          </a:xfrm>
          <a:prstGeom prst="rect">
            <a:avLst/>
          </a:prstGeom>
          <a:noFill/>
          <a:ln w="3810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9887953">
            <a:off x="751885" y="2967335"/>
            <a:ext cx="764023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Older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99FF"/>
                </a:solidFill>
              </a:rPr>
              <a:t>Neils Bohr Model (1913): Depicts the atom as a small, positively charged nucleus surrounded by electrons that travel in circular orbits around the nucleus</a:t>
            </a:r>
          </a:p>
          <a:p>
            <a:pPr lvl="1" eaLnBrk="1" hangingPunct="1"/>
            <a:r>
              <a:rPr lang="en-US" smtClean="0">
                <a:solidFill>
                  <a:srgbClr val="FF00FF"/>
                </a:solidFill>
              </a:rPr>
              <a:t>. </a:t>
            </a:r>
          </a:p>
        </p:txBody>
      </p:sp>
      <p:sp>
        <p:nvSpPr>
          <p:cNvPr id="292867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2928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276600" cy="4067175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4953000" cy="3981450"/>
          </a:xfrm>
          <a:prstGeom prst="rect">
            <a:avLst/>
          </a:prstGeom>
          <a:noFill/>
          <a:ln w="3810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9887953">
            <a:off x="751885" y="2967335"/>
            <a:ext cx="764023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Older Model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572000" y="4191000"/>
            <a:ext cx="4114800" cy="22098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2872" name="TextBox 8"/>
          <p:cNvSpPr txBox="1">
            <a:spLocks noChangeArrowheads="1"/>
          </p:cNvSpPr>
          <p:nvPr/>
        </p:nvSpPr>
        <p:spPr bwMode="auto">
          <a:xfrm>
            <a:off x="4876800" y="4343400"/>
            <a:ext cx="3733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/>
              <a:t>Because of its simplicity, the Bohr model is still commonly taught to introduce students to quantum mechanics.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99FF"/>
                </a:solidFill>
              </a:rPr>
              <a:t>Neils Bohr Model (1913): Depicts the atom as a small, positively charged nucleus surrounded by electrons that travel in circular orbits around the nucleus</a:t>
            </a:r>
          </a:p>
          <a:p>
            <a:pPr lvl="1" eaLnBrk="1" hangingPunct="1"/>
            <a:r>
              <a:rPr lang="en-US" smtClean="0">
                <a:solidFill>
                  <a:srgbClr val="FF00FF"/>
                </a:solidFill>
              </a:rPr>
              <a:t>. </a:t>
            </a:r>
          </a:p>
        </p:txBody>
      </p:sp>
      <p:sp>
        <p:nvSpPr>
          <p:cNvPr id="293891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2938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276600" cy="4067175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8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4953000" cy="3981450"/>
          </a:xfrm>
          <a:prstGeom prst="rect">
            <a:avLst/>
          </a:prstGeom>
          <a:noFill/>
          <a:ln w="3810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9887953">
            <a:off x="751885" y="2967335"/>
            <a:ext cx="764023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Older Model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572000" y="4191000"/>
            <a:ext cx="4114800" cy="22098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6" name="TextBox 8"/>
          <p:cNvSpPr txBox="1">
            <a:spLocks noChangeArrowheads="1"/>
          </p:cNvSpPr>
          <p:nvPr/>
        </p:nvSpPr>
        <p:spPr bwMode="auto">
          <a:xfrm>
            <a:off x="4876800" y="4343400"/>
            <a:ext cx="3733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/>
              <a:t>Because of its simplicity, the Bohr model is still commonly taught to introduce students to </a:t>
            </a:r>
            <a:r>
              <a:rPr lang="en-US" sz="2400">
                <a:solidFill>
                  <a:srgbClr val="FF00FF"/>
                </a:solidFill>
              </a:rPr>
              <a:t>quantum mechanics.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33400" y="2743200"/>
            <a:ext cx="7620000" cy="8382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8" name="TextBox 10"/>
          <p:cNvSpPr txBox="1">
            <a:spLocks noChangeArrowheads="1"/>
          </p:cNvSpPr>
          <p:nvPr/>
        </p:nvSpPr>
        <p:spPr bwMode="auto">
          <a:xfrm>
            <a:off x="762000" y="28956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FF"/>
                </a:solidFill>
              </a:rPr>
              <a:t>We will touch upon this later in the unit.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/>
              <a:t>Atoms worksheet available.</a:t>
            </a:r>
          </a:p>
        </p:txBody>
      </p:sp>
      <p:pic>
        <p:nvPicPr>
          <p:cNvPr id="294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2878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3989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17" name="AutoShape 5"/>
          <p:cNvSpPr>
            <a:spLocks noChangeArrowheads="1"/>
          </p:cNvSpPr>
          <p:nvPr/>
        </p:nvSpPr>
        <p:spPr bwMode="auto">
          <a:xfrm>
            <a:off x="304800" y="4343400"/>
            <a:ext cx="3962400" cy="213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FF">
                  <a:alpha val="35001"/>
                </a:srgbClr>
              </a:gs>
              <a:gs pos="100000">
                <a:srgbClr val="5E2F76">
                  <a:alpha val="37000"/>
                </a:srgbClr>
              </a:gs>
            </a:gsLst>
            <a:lin ang="5400000" scaled="1"/>
          </a:gra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2</a:t>
            </a: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152400" y="4648200"/>
            <a:ext cx="449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914400" y="4953000"/>
            <a:ext cx="647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Line up scraps from large to small.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5715000"/>
            <a:ext cx="11430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2000" y="5638800"/>
            <a:ext cx="838200" cy="8382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 bwMode="auto">
          <a:xfrm rot="5400000">
            <a:off x="1828800" y="5791200"/>
            <a:ext cx="5334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590800" y="5943600"/>
            <a:ext cx="228600" cy="228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971800" y="6019800"/>
            <a:ext cx="1524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 bwMode="auto">
          <a:xfrm flipH="1">
            <a:off x="3352800" y="6096000"/>
            <a:ext cx="46038" cy="762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7630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Activity – Creating an accurate model of an atom. Atomic Cloud model.</a:t>
            </a:r>
          </a:p>
          <a:p>
            <a:pPr lvl="1" eaLnBrk="1" hangingPunct="1"/>
            <a:r>
              <a:rPr lang="en-US" dirty="0" smtClean="0">
                <a:solidFill>
                  <a:srgbClr val="66FF99"/>
                </a:solidFill>
              </a:rPr>
              <a:t>Please make a nucleus </a:t>
            </a:r>
            <a:r>
              <a:rPr lang="en-US" dirty="0" smtClean="0">
                <a:solidFill>
                  <a:srgbClr val="FFFF00"/>
                </a:solidFill>
              </a:rPr>
              <a:t>3 Protons (+) </a:t>
            </a:r>
            <a:r>
              <a:rPr lang="en-US" dirty="0" smtClean="0">
                <a:solidFill>
                  <a:srgbClr val="FF0000"/>
                </a:solidFill>
              </a:rPr>
              <a:t>and 4 Neutrons (O)</a:t>
            </a:r>
          </a:p>
        </p:txBody>
      </p:sp>
      <p:pic>
        <p:nvPicPr>
          <p:cNvPr id="297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8763000" cy="312102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88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3505200"/>
            <a:ext cx="8153400" cy="2819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131869" y="4800600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79469" y="4959553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31869" y="4932362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81500" y="4875212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79469" y="4849672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229100" y="4887772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05300" y="4944922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131869" y="4994389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7630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Activity – Creating an accurate model of an atom. Atomic Cloud model.</a:t>
            </a:r>
          </a:p>
          <a:p>
            <a:pPr lvl="1" eaLnBrk="1" hangingPunct="1"/>
            <a:r>
              <a:rPr lang="en-US" dirty="0" smtClean="0">
                <a:solidFill>
                  <a:srgbClr val="66FF99"/>
                </a:solidFill>
              </a:rPr>
              <a:t>Please make a nucleus </a:t>
            </a:r>
            <a:r>
              <a:rPr lang="en-US" dirty="0" smtClean="0">
                <a:solidFill>
                  <a:srgbClr val="FFFF00"/>
                </a:solidFill>
              </a:rPr>
              <a:t>3 Protons (+) </a:t>
            </a:r>
            <a:r>
              <a:rPr lang="en-US" dirty="0" smtClean="0">
                <a:solidFill>
                  <a:srgbClr val="FF0000"/>
                </a:solidFill>
              </a:rPr>
              <a:t>and 4 Neutrons (O)</a:t>
            </a:r>
          </a:p>
          <a:p>
            <a:pPr lvl="1" eaLnBrk="1" hangingPunct="1"/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 smtClean="0">
                <a:solidFill>
                  <a:srgbClr val="00B0F0"/>
                </a:solidFill>
              </a:rPr>
              <a:t>hen make 500 hundred dots that represent the 3 electrons moving around at the speed of light.</a:t>
            </a:r>
          </a:p>
        </p:txBody>
      </p:sp>
      <p:pic>
        <p:nvPicPr>
          <p:cNvPr id="297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8763000" cy="312102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88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3505200"/>
            <a:ext cx="8153400" cy="2819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33877"/>
            <a:ext cx="8763000" cy="3121025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131869" y="4800600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79469" y="4959553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31869" y="4932362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81500" y="4875212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79469" y="4849672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229100" y="4887772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05300" y="4944922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131869" y="4994389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7630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Activity – Creating an accurate model of an atom. Atomic Cloud model.</a:t>
            </a:r>
          </a:p>
          <a:p>
            <a:pPr lvl="1" eaLnBrk="1" hangingPunct="1"/>
            <a:r>
              <a:rPr lang="en-US" dirty="0" smtClean="0">
                <a:solidFill>
                  <a:srgbClr val="66FF99"/>
                </a:solidFill>
              </a:rPr>
              <a:t>Please make a nucleus </a:t>
            </a:r>
            <a:r>
              <a:rPr lang="en-US" dirty="0" smtClean="0">
                <a:solidFill>
                  <a:srgbClr val="FFFF00"/>
                </a:solidFill>
              </a:rPr>
              <a:t>3 Protons (+) </a:t>
            </a:r>
            <a:r>
              <a:rPr lang="en-US" dirty="0" smtClean="0">
                <a:solidFill>
                  <a:srgbClr val="FF0000"/>
                </a:solidFill>
              </a:rPr>
              <a:t>and 4 Neutrons (O)</a:t>
            </a:r>
          </a:p>
          <a:p>
            <a:pPr lvl="1" eaLnBrk="1" hangingPunct="1"/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 smtClean="0">
                <a:solidFill>
                  <a:srgbClr val="00B0F0"/>
                </a:solidFill>
              </a:rPr>
              <a:t>hen make 500 hundred dots that represent the 3 electrons moving around at the speed of light.</a:t>
            </a:r>
          </a:p>
        </p:txBody>
      </p:sp>
      <p:pic>
        <p:nvPicPr>
          <p:cNvPr id="297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8763000" cy="312102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88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3505200"/>
            <a:ext cx="8153400" cy="2819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33877"/>
            <a:ext cx="8763000" cy="3121025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131869" y="4800600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79469" y="4959553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31869" y="4932362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81500" y="4875212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79469" y="4849672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229100" y="4887772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05300" y="4944922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131869" y="4994389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018" y="3490555"/>
            <a:ext cx="4036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Circle three electrons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679448" y="43434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876800" y="53340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778045" y="47244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7630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Activity – Creating an accurate model of an atom. Atomic Cloud model.</a:t>
            </a:r>
          </a:p>
          <a:p>
            <a:pPr lvl="1" eaLnBrk="1" hangingPunct="1"/>
            <a:r>
              <a:rPr lang="en-US" dirty="0" smtClean="0">
                <a:solidFill>
                  <a:srgbClr val="66FF99"/>
                </a:solidFill>
              </a:rPr>
              <a:t>Please make a nucleus </a:t>
            </a:r>
            <a:r>
              <a:rPr lang="en-US" dirty="0" smtClean="0">
                <a:solidFill>
                  <a:srgbClr val="FFFF00"/>
                </a:solidFill>
              </a:rPr>
              <a:t>3 Protons (+) </a:t>
            </a:r>
            <a:r>
              <a:rPr lang="en-US" dirty="0" smtClean="0">
                <a:solidFill>
                  <a:srgbClr val="FF0000"/>
                </a:solidFill>
              </a:rPr>
              <a:t>and 4 Neutrons (O)</a:t>
            </a:r>
          </a:p>
          <a:p>
            <a:pPr lvl="1" eaLnBrk="1" hangingPunct="1"/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 smtClean="0">
                <a:solidFill>
                  <a:srgbClr val="00B0F0"/>
                </a:solidFill>
              </a:rPr>
              <a:t>hen make 500 hundred dots that represent the 3 electrons moving around at the speed of light.</a:t>
            </a:r>
          </a:p>
        </p:txBody>
      </p:sp>
      <p:pic>
        <p:nvPicPr>
          <p:cNvPr id="297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8763000" cy="312102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88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3505200"/>
            <a:ext cx="8153400" cy="2819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33877"/>
            <a:ext cx="8763000" cy="3121025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131869" y="4800600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79469" y="4959553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31869" y="4932362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81500" y="4875212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79469" y="4849672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229100" y="4887772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05300" y="4944922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131869" y="4994389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018" y="3490555"/>
            <a:ext cx="4036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Circle three electrons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679448" y="43434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876800" y="53340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778045" y="47244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3601" y="5616714"/>
            <a:ext cx="67088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Electron Cloud of Lithium</a:t>
            </a:r>
            <a:endParaRPr lang="en-US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31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7630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Activity – Creating an accurate model of an atom. Atomic Cloud model.</a:t>
            </a:r>
          </a:p>
          <a:p>
            <a:pPr lvl="1" eaLnBrk="1" hangingPunct="1"/>
            <a:r>
              <a:rPr lang="en-US" dirty="0" smtClean="0">
                <a:solidFill>
                  <a:srgbClr val="66FF99"/>
                </a:solidFill>
              </a:rPr>
              <a:t>Please make a nucleus </a:t>
            </a:r>
            <a:r>
              <a:rPr lang="en-US" dirty="0" smtClean="0">
                <a:solidFill>
                  <a:srgbClr val="FFFF00"/>
                </a:solidFill>
              </a:rPr>
              <a:t>3 Protons (+) </a:t>
            </a:r>
            <a:r>
              <a:rPr lang="en-US" dirty="0" smtClean="0">
                <a:solidFill>
                  <a:srgbClr val="FF0000"/>
                </a:solidFill>
              </a:rPr>
              <a:t>and 4 Neutrons (O)</a:t>
            </a:r>
          </a:p>
          <a:p>
            <a:pPr lvl="1" eaLnBrk="1" hangingPunct="1"/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 smtClean="0">
                <a:solidFill>
                  <a:srgbClr val="00B0F0"/>
                </a:solidFill>
              </a:rPr>
              <a:t>hen make 500 hundred dots that represent the 3 electrons moving around at the speed of light.</a:t>
            </a:r>
          </a:p>
        </p:txBody>
      </p:sp>
      <p:pic>
        <p:nvPicPr>
          <p:cNvPr id="297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8763000" cy="312102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88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3505200"/>
            <a:ext cx="8153400" cy="2819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33877"/>
            <a:ext cx="8763000" cy="3121025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131869" y="4800600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79469" y="4959553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31869" y="4932362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81500" y="4875212"/>
            <a:ext cx="152400" cy="1143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79469" y="4849672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229100" y="4887772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05300" y="4944922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131869" y="4994389"/>
            <a:ext cx="1524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018" y="3490555"/>
            <a:ext cx="4036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Circle three electrons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679448" y="43434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876800" y="53340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778045" y="47244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3601" y="5616714"/>
            <a:ext cx="67088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Electron Cloud of Lithium</a:t>
            </a:r>
            <a:endParaRPr lang="en-US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5648" y="4648200"/>
            <a:ext cx="57711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 Electron is everywhere</a:t>
            </a:r>
          </a:p>
          <a:p>
            <a:pPr algn="ctr"/>
            <a:r>
              <a:rPr lang="en-US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nd nowhere</a:t>
            </a:r>
            <a:endParaRPr lang="en-US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8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238875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2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238875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41436" y="457200"/>
            <a:ext cx="5628464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Take away the </a:t>
            </a:r>
          </a:p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empty space in </a:t>
            </a:r>
          </a:p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these atoms</a:t>
            </a:r>
          </a:p>
          <a:p>
            <a:pPr algn="ctr">
              <a:defRPr/>
            </a:pP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1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6019800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30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696200" cy="5257800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2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324600" cy="4572000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5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3</a:t>
            </a:r>
          </a:p>
        </p:txBody>
      </p:sp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152400" y="4648200"/>
            <a:ext cx="449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228600" y="2362200"/>
            <a:ext cx="20574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0"/>
            <a:ext cx="4267200" cy="3962400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46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667000"/>
            <a:ext cx="2667000" cy="2743200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04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352800"/>
            <a:ext cx="1752600" cy="1849438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5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5635" name="Straight Arrow Connector 5"/>
          <p:cNvCxnSpPr>
            <a:cxnSpLocks noChangeShapeType="1"/>
          </p:cNvCxnSpPr>
          <p:nvPr/>
        </p:nvCxnSpPr>
        <p:spPr bwMode="auto">
          <a:xfrm>
            <a:off x="1219200" y="457200"/>
            <a:ext cx="1143000" cy="5562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1143000" y="381000"/>
            <a:ext cx="1143000" cy="579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638800" y="381000"/>
            <a:ext cx="1143000" cy="579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352800"/>
            <a:ext cx="1752600" cy="1849438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3401" y="457200"/>
            <a:ext cx="745634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mountain could </a:t>
            </a:r>
          </a:p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fit in a jug.</a:t>
            </a:r>
          </a:p>
        </p:txBody>
      </p:sp>
    </p:spTree>
    <p:extLst>
      <p:ext uri="{BB962C8B-B14F-4D97-AF65-F5344CB8AC3E}">
        <p14:creationId xmlns:p14="http://schemas.microsoft.com/office/powerpoint/2010/main" val="19675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5635" name="Straight Arrow Connector 5"/>
          <p:cNvCxnSpPr>
            <a:cxnSpLocks noChangeShapeType="1"/>
          </p:cNvCxnSpPr>
          <p:nvPr/>
        </p:nvCxnSpPr>
        <p:spPr bwMode="auto">
          <a:xfrm>
            <a:off x="1219200" y="457200"/>
            <a:ext cx="1143000" cy="5562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1143000" y="381000"/>
            <a:ext cx="1143000" cy="579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638800" y="381000"/>
            <a:ext cx="1143000" cy="579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352800"/>
            <a:ext cx="1752600" cy="1849438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3401" y="457200"/>
            <a:ext cx="745634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mountain could </a:t>
            </a:r>
          </a:p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fit in a jug.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0848" y="2967335"/>
            <a:ext cx="70423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Everything is made </a:t>
            </a:r>
          </a:p>
          <a:p>
            <a:pPr algn="ctr"/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hiefly of…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5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5635" name="Straight Arrow Connector 5"/>
          <p:cNvCxnSpPr>
            <a:cxnSpLocks noChangeShapeType="1"/>
          </p:cNvCxnSpPr>
          <p:nvPr/>
        </p:nvCxnSpPr>
        <p:spPr bwMode="auto">
          <a:xfrm>
            <a:off x="1219200" y="457200"/>
            <a:ext cx="1143000" cy="5562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1143000" y="381000"/>
            <a:ext cx="1143000" cy="579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638800" y="381000"/>
            <a:ext cx="1143000" cy="579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352800"/>
            <a:ext cx="1752600" cy="1849438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3401" y="457200"/>
            <a:ext cx="745634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mountain could </a:t>
            </a:r>
          </a:p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fit in a jug.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0848" y="2967335"/>
            <a:ext cx="70423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Everything is made </a:t>
            </a:r>
          </a:p>
          <a:p>
            <a:pPr algn="ctr"/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hiefly of…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5456" y="4867870"/>
            <a:ext cx="62360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15900">
                    <a:srgbClr val="66FF99"/>
                  </a:glow>
                  <a:outerShdw blurRad="50800" algn="tl" rotWithShape="0">
                    <a:srgbClr val="000000"/>
                  </a:outerShdw>
                </a:effectLst>
              </a:rPr>
              <a:t>NOTHING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15900">
                  <a:srgbClr val="66FF99"/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6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534400" cy="5821363"/>
          </a:xfrm>
        </p:spPr>
        <p:txBody>
          <a:bodyPr/>
          <a:lstStyle/>
          <a:p>
            <a:r>
              <a:rPr lang="en-US" smtClean="0"/>
              <a:t>You should have completed page 2 of the bundled homework package.</a:t>
            </a:r>
          </a:p>
          <a:p>
            <a:endParaRPr lang="en-US" smtClean="0"/>
          </a:p>
        </p:txBody>
      </p:sp>
      <p:pic>
        <p:nvPicPr>
          <p:cNvPr id="3266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534400" cy="5821363"/>
          </a:xfrm>
        </p:spPr>
        <p:txBody>
          <a:bodyPr/>
          <a:lstStyle/>
          <a:p>
            <a:r>
              <a:rPr lang="en-US" smtClean="0"/>
              <a:t>You should have completed page 2 of the bundled homework package.</a:t>
            </a:r>
          </a:p>
          <a:p>
            <a:endParaRPr lang="en-US" smtClean="0"/>
          </a:p>
        </p:txBody>
      </p:sp>
      <p:pic>
        <p:nvPicPr>
          <p:cNvPr id="3276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534400" cy="5821363"/>
          </a:xfrm>
        </p:spPr>
        <p:txBody>
          <a:bodyPr/>
          <a:lstStyle/>
          <a:p>
            <a:r>
              <a:rPr lang="en-US" smtClean="0"/>
              <a:t>You should have completed page 2 of the bundled homework package.</a:t>
            </a:r>
          </a:p>
          <a:p>
            <a:endParaRPr lang="en-US" smtClean="0"/>
          </a:p>
        </p:txBody>
      </p:sp>
      <p:pic>
        <p:nvPicPr>
          <p:cNvPr id="328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4648200" y="2362200"/>
            <a:ext cx="3657600" cy="35052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534400" cy="5821363"/>
          </a:xfrm>
        </p:spPr>
        <p:txBody>
          <a:bodyPr/>
          <a:lstStyle/>
          <a:p>
            <a:r>
              <a:rPr lang="en-US" smtClean="0"/>
              <a:t>You should have completed page 2 of the bundled homework package.</a:t>
            </a:r>
          </a:p>
          <a:p>
            <a:endParaRPr lang="en-US" smtClean="0"/>
          </a:p>
        </p:txBody>
      </p:sp>
      <p:pic>
        <p:nvPicPr>
          <p:cNvPr id="329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4648200" y="2362200"/>
            <a:ext cx="3657600" cy="35052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Down Arrow 4"/>
          <p:cNvSpPr/>
          <p:nvPr/>
        </p:nvSpPr>
        <p:spPr bwMode="auto">
          <a:xfrm>
            <a:off x="5791200" y="4114800"/>
            <a:ext cx="1371600" cy="1828800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4</a:t>
            </a:r>
          </a:p>
        </p:txBody>
      </p:sp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152400" y="4648200"/>
            <a:ext cx="449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11"/>
          <p:cNvSpPr>
            <a:spLocks noChangeArrowheads="1"/>
          </p:cNvSpPr>
          <p:nvPr/>
        </p:nvSpPr>
        <p:spPr bwMode="auto">
          <a:xfrm>
            <a:off x="228600" y="2362200"/>
            <a:ext cx="20574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2"/>
          <p:cNvSpPr>
            <a:spLocks noChangeArrowheads="1"/>
          </p:cNvSpPr>
          <p:nvPr/>
        </p:nvSpPr>
        <p:spPr bwMode="auto">
          <a:xfrm>
            <a:off x="2209800" y="2438400"/>
            <a:ext cx="23622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8763000" cy="647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8763000" cy="6477000"/>
          </a:xfrm>
          <a:noFill/>
        </p:spPr>
      </p:pic>
      <p:cxnSp>
        <p:nvCxnSpPr>
          <p:cNvPr id="331779" name="Straight Arrow Connector 3"/>
          <p:cNvCxnSpPr>
            <a:cxnSpLocks noChangeShapeType="1"/>
          </p:cNvCxnSpPr>
          <p:nvPr/>
        </p:nvCxnSpPr>
        <p:spPr bwMode="auto">
          <a:xfrm>
            <a:off x="1828800" y="2057400"/>
            <a:ext cx="3886200" cy="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8763000" cy="6477000"/>
          </a:xfrm>
          <a:noFill/>
        </p:spPr>
      </p:pic>
      <p:cxnSp>
        <p:nvCxnSpPr>
          <p:cNvPr id="332803" name="Straight Arrow Connector 3"/>
          <p:cNvCxnSpPr>
            <a:cxnSpLocks noChangeShapeType="1"/>
          </p:cNvCxnSpPr>
          <p:nvPr/>
        </p:nvCxnSpPr>
        <p:spPr bwMode="auto">
          <a:xfrm>
            <a:off x="1828800" y="2057400"/>
            <a:ext cx="3886200" cy="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2804" name="Straight Arrow Connector 4"/>
          <p:cNvCxnSpPr>
            <a:cxnSpLocks noChangeShapeType="1"/>
          </p:cNvCxnSpPr>
          <p:nvPr/>
        </p:nvCxnSpPr>
        <p:spPr bwMode="auto">
          <a:xfrm>
            <a:off x="4648200" y="2057400"/>
            <a:ext cx="685800" cy="4572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2805" name="Straight Arrow Connector 7"/>
          <p:cNvCxnSpPr>
            <a:cxnSpLocks noChangeShapeType="1"/>
          </p:cNvCxnSpPr>
          <p:nvPr/>
        </p:nvCxnSpPr>
        <p:spPr bwMode="auto">
          <a:xfrm flipV="1">
            <a:off x="4495800" y="1752600"/>
            <a:ext cx="990600" cy="3048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2806" name="Straight Arrow Connector 9"/>
          <p:cNvCxnSpPr>
            <a:cxnSpLocks noChangeShapeType="1"/>
          </p:cNvCxnSpPr>
          <p:nvPr/>
        </p:nvCxnSpPr>
        <p:spPr bwMode="auto">
          <a:xfrm flipH="1" flipV="1">
            <a:off x="3505200" y="1752600"/>
            <a:ext cx="1066800" cy="3048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2807" name="Straight Arrow Connector 13"/>
          <p:cNvCxnSpPr>
            <a:cxnSpLocks noChangeShapeType="1"/>
          </p:cNvCxnSpPr>
          <p:nvPr/>
        </p:nvCxnSpPr>
        <p:spPr bwMode="auto">
          <a:xfrm>
            <a:off x="4648200" y="2057400"/>
            <a:ext cx="1066800" cy="762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2808" name="Straight Arrow Connector 19"/>
          <p:cNvCxnSpPr>
            <a:cxnSpLocks noChangeShapeType="1"/>
          </p:cNvCxnSpPr>
          <p:nvPr/>
        </p:nvCxnSpPr>
        <p:spPr bwMode="auto">
          <a:xfrm flipV="1">
            <a:off x="4648200" y="1981200"/>
            <a:ext cx="1066800" cy="762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8763000" cy="6477000"/>
          </a:xfrm>
          <a:noFill/>
        </p:spPr>
      </p:pic>
      <p:cxnSp>
        <p:nvCxnSpPr>
          <p:cNvPr id="333827" name="Straight Arrow Connector 3"/>
          <p:cNvCxnSpPr>
            <a:cxnSpLocks noChangeShapeType="1"/>
          </p:cNvCxnSpPr>
          <p:nvPr/>
        </p:nvCxnSpPr>
        <p:spPr bwMode="auto">
          <a:xfrm>
            <a:off x="1828800" y="2057400"/>
            <a:ext cx="3886200" cy="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28" name="Straight Arrow Connector 4"/>
          <p:cNvCxnSpPr>
            <a:cxnSpLocks noChangeShapeType="1"/>
          </p:cNvCxnSpPr>
          <p:nvPr/>
        </p:nvCxnSpPr>
        <p:spPr bwMode="auto">
          <a:xfrm>
            <a:off x="4648200" y="2057400"/>
            <a:ext cx="685800" cy="4572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29" name="Straight Arrow Connector 7"/>
          <p:cNvCxnSpPr>
            <a:cxnSpLocks noChangeShapeType="1"/>
          </p:cNvCxnSpPr>
          <p:nvPr/>
        </p:nvCxnSpPr>
        <p:spPr bwMode="auto">
          <a:xfrm flipV="1">
            <a:off x="4495800" y="1752600"/>
            <a:ext cx="990600" cy="3048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30" name="Straight Arrow Connector 9"/>
          <p:cNvCxnSpPr>
            <a:cxnSpLocks noChangeShapeType="1"/>
          </p:cNvCxnSpPr>
          <p:nvPr/>
        </p:nvCxnSpPr>
        <p:spPr bwMode="auto">
          <a:xfrm flipH="1" flipV="1">
            <a:off x="3505200" y="1752600"/>
            <a:ext cx="1066800" cy="3048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31" name="Straight Arrow Connector 13"/>
          <p:cNvCxnSpPr>
            <a:cxnSpLocks noChangeShapeType="1"/>
          </p:cNvCxnSpPr>
          <p:nvPr/>
        </p:nvCxnSpPr>
        <p:spPr bwMode="auto">
          <a:xfrm>
            <a:off x="4648200" y="2057400"/>
            <a:ext cx="1066800" cy="762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32" name="Straight Arrow Connector 19"/>
          <p:cNvCxnSpPr>
            <a:cxnSpLocks noChangeShapeType="1"/>
          </p:cNvCxnSpPr>
          <p:nvPr/>
        </p:nvCxnSpPr>
        <p:spPr bwMode="auto">
          <a:xfrm flipV="1">
            <a:off x="4648200" y="1981200"/>
            <a:ext cx="1066800" cy="762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/>
          <p:nvPr/>
        </p:nvSpPr>
        <p:spPr bwMode="auto">
          <a:xfrm>
            <a:off x="6705600" y="1752600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400800" y="1524000"/>
            <a:ext cx="685800" cy="533400"/>
          </a:xfrm>
          <a:prstGeom prst="ellipse">
            <a:avLst/>
          </a:prstGeom>
          <a:solidFill>
            <a:schemeClr val="tx1">
              <a:lumMod val="65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086600" y="1981200"/>
            <a:ext cx="685800" cy="533400"/>
          </a:xfrm>
          <a:prstGeom prst="ellipse">
            <a:avLst/>
          </a:prstGeom>
          <a:solidFill>
            <a:schemeClr val="tx1">
              <a:lumMod val="65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391400" y="2209800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3837" name="Straight Arrow Connector 16"/>
          <p:cNvCxnSpPr>
            <a:cxnSpLocks noChangeShapeType="1"/>
          </p:cNvCxnSpPr>
          <p:nvPr/>
        </p:nvCxnSpPr>
        <p:spPr bwMode="auto">
          <a:xfrm>
            <a:off x="6096000" y="1981200"/>
            <a:ext cx="1905000" cy="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38" name="Straight Arrow Connector 18"/>
          <p:cNvCxnSpPr>
            <a:cxnSpLocks noChangeShapeType="1"/>
            <a:stCxn id="16" idx="4"/>
          </p:cNvCxnSpPr>
          <p:nvPr/>
        </p:nvCxnSpPr>
        <p:spPr bwMode="auto">
          <a:xfrm>
            <a:off x="7429500" y="2286000"/>
            <a:ext cx="571500" cy="2286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39" name="Straight Connector 23"/>
          <p:cNvCxnSpPr>
            <a:cxnSpLocks noChangeShapeType="1"/>
          </p:cNvCxnSpPr>
          <p:nvPr/>
        </p:nvCxnSpPr>
        <p:spPr bwMode="auto">
          <a:xfrm>
            <a:off x="6096000" y="2286000"/>
            <a:ext cx="1295400" cy="0"/>
          </a:xfrm>
          <a:prstGeom prst="line">
            <a:avLst/>
          </a:prstGeom>
          <a:noFill/>
          <a:ln w="952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40" name="Straight Connector 25"/>
          <p:cNvCxnSpPr>
            <a:cxnSpLocks noChangeShapeType="1"/>
          </p:cNvCxnSpPr>
          <p:nvPr/>
        </p:nvCxnSpPr>
        <p:spPr bwMode="auto">
          <a:xfrm>
            <a:off x="6096000" y="1752600"/>
            <a:ext cx="762000" cy="0"/>
          </a:xfrm>
          <a:prstGeom prst="line">
            <a:avLst/>
          </a:prstGeom>
          <a:noFill/>
          <a:ln w="952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41" name="Straight Arrow Connector 28"/>
          <p:cNvCxnSpPr>
            <a:cxnSpLocks noChangeShapeType="1"/>
          </p:cNvCxnSpPr>
          <p:nvPr/>
        </p:nvCxnSpPr>
        <p:spPr bwMode="auto">
          <a:xfrm flipV="1">
            <a:off x="6781800" y="1600200"/>
            <a:ext cx="914400" cy="1524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8763000" cy="6477000"/>
          </a:xfrm>
          <a:noFill/>
        </p:spPr>
      </p:pic>
      <p:cxnSp>
        <p:nvCxnSpPr>
          <p:cNvPr id="334851" name="Straight Arrow Connector 3"/>
          <p:cNvCxnSpPr>
            <a:cxnSpLocks noChangeShapeType="1"/>
          </p:cNvCxnSpPr>
          <p:nvPr/>
        </p:nvCxnSpPr>
        <p:spPr bwMode="auto">
          <a:xfrm>
            <a:off x="1828800" y="2057400"/>
            <a:ext cx="3886200" cy="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52" name="Straight Arrow Connector 4"/>
          <p:cNvCxnSpPr>
            <a:cxnSpLocks noChangeShapeType="1"/>
          </p:cNvCxnSpPr>
          <p:nvPr/>
        </p:nvCxnSpPr>
        <p:spPr bwMode="auto">
          <a:xfrm>
            <a:off x="4648200" y="2057400"/>
            <a:ext cx="685800" cy="4572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53" name="Straight Arrow Connector 7"/>
          <p:cNvCxnSpPr>
            <a:cxnSpLocks noChangeShapeType="1"/>
          </p:cNvCxnSpPr>
          <p:nvPr/>
        </p:nvCxnSpPr>
        <p:spPr bwMode="auto">
          <a:xfrm flipV="1">
            <a:off x="4495800" y="1752600"/>
            <a:ext cx="990600" cy="3048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54" name="Straight Arrow Connector 9"/>
          <p:cNvCxnSpPr>
            <a:cxnSpLocks noChangeShapeType="1"/>
          </p:cNvCxnSpPr>
          <p:nvPr/>
        </p:nvCxnSpPr>
        <p:spPr bwMode="auto">
          <a:xfrm flipH="1" flipV="1">
            <a:off x="3505200" y="1752600"/>
            <a:ext cx="1066800" cy="3048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55" name="Straight Arrow Connector 13"/>
          <p:cNvCxnSpPr>
            <a:cxnSpLocks noChangeShapeType="1"/>
          </p:cNvCxnSpPr>
          <p:nvPr/>
        </p:nvCxnSpPr>
        <p:spPr bwMode="auto">
          <a:xfrm>
            <a:off x="4648200" y="2057400"/>
            <a:ext cx="1066800" cy="762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56" name="Straight Arrow Connector 19"/>
          <p:cNvCxnSpPr>
            <a:cxnSpLocks noChangeShapeType="1"/>
          </p:cNvCxnSpPr>
          <p:nvPr/>
        </p:nvCxnSpPr>
        <p:spPr bwMode="auto">
          <a:xfrm flipV="1">
            <a:off x="4648200" y="1981200"/>
            <a:ext cx="1066800" cy="762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/>
          <p:nvPr/>
        </p:nvSpPr>
        <p:spPr bwMode="auto">
          <a:xfrm>
            <a:off x="6705600" y="1752600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400800" y="1524000"/>
            <a:ext cx="685800" cy="533400"/>
          </a:xfrm>
          <a:prstGeom prst="ellipse">
            <a:avLst/>
          </a:prstGeom>
          <a:solidFill>
            <a:schemeClr val="tx1">
              <a:lumMod val="65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086600" y="1981200"/>
            <a:ext cx="685800" cy="533400"/>
          </a:xfrm>
          <a:prstGeom prst="ellipse">
            <a:avLst/>
          </a:prstGeom>
          <a:solidFill>
            <a:schemeClr val="tx1">
              <a:lumMod val="65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391400" y="2209800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4861" name="Straight Arrow Connector 16"/>
          <p:cNvCxnSpPr>
            <a:cxnSpLocks noChangeShapeType="1"/>
          </p:cNvCxnSpPr>
          <p:nvPr/>
        </p:nvCxnSpPr>
        <p:spPr bwMode="auto">
          <a:xfrm>
            <a:off x="6096000" y="1981200"/>
            <a:ext cx="1905000" cy="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62" name="Straight Arrow Connector 18"/>
          <p:cNvCxnSpPr>
            <a:cxnSpLocks noChangeShapeType="1"/>
            <a:stCxn id="16" idx="4"/>
          </p:cNvCxnSpPr>
          <p:nvPr/>
        </p:nvCxnSpPr>
        <p:spPr bwMode="auto">
          <a:xfrm>
            <a:off x="7429500" y="2286000"/>
            <a:ext cx="571500" cy="2286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63" name="Straight Connector 23"/>
          <p:cNvCxnSpPr>
            <a:cxnSpLocks noChangeShapeType="1"/>
          </p:cNvCxnSpPr>
          <p:nvPr/>
        </p:nvCxnSpPr>
        <p:spPr bwMode="auto">
          <a:xfrm>
            <a:off x="6096000" y="2286000"/>
            <a:ext cx="1295400" cy="0"/>
          </a:xfrm>
          <a:prstGeom prst="line">
            <a:avLst/>
          </a:prstGeom>
          <a:noFill/>
          <a:ln w="952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64" name="Straight Connector 25"/>
          <p:cNvCxnSpPr>
            <a:cxnSpLocks noChangeShapeType="1"/>
          </p:cNvCxnSpPr>
          <p:nvPr/>
        </p:nvCxnSpPr>
        <p:spPr bwMode="auto">
          <a:xfrm>
            <a:off x="6096000" y="1752600"/>
            <a:ext cx="762000" cy="0"/>
          </a:xfrm>
          <a:prstGeom prst="line">
            <a:avLst/>
          </a:prstGeom>
          <a:noFill/>
          <a:ln w="952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65" name="Straight Arrow Connector 28"/>
          <p:cNvCxnSpPr>
            <a:cxnSpLocks noChangeShapeType="1"/>
          </p:cNvCxnSpPr>
          <p:nvPr/>
        </p:nvCxnSpPr>
        <p:spPr bwMode="auto">
          <a:xfrm flipV="1">
            <a:off x="6781800" y="1600200"/>
            <a:ext cx="914400" cy="1524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66" name="Straight Connector 20"/>
          <p:cNvCxnSpPr>
            <a:cxnSpLocks noChangeShapeType="1"/>
          </p:cNvCxnSpPr>
          <p:nvPr/>
        </p:nvCxnSpPr>
        <p:spPr bwMode="auto">
          <a:xfrm>
            <a:off x="914400" y="3429000"/>
            <a:ext cx="4114800" cy="0"/>
          </a:xfrm>
          <a:prstGeom prst="line">
            <a:avLst/>
          </a:prstGeom>
          <a:noFill/>
          <a:ln w="571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Freeform 22"/>
          <p:cNvSpPr/>
          <p:nvPr/>
        </p:nvSpPr>
        <p:spPr bwMode="auto">
          <a:xfrm>
            <a:off x="4953000" y="3352800"/>
            <a:ext cx="1139825" cy="92075"/>
          </a:xfrm>
          <a:custGeom>
            <a:avLst/>
            <a:gdLst>
              <a:gd name="connsiteX0" fmla="*/ 0 w 1139687"/>
              <a:gd name="connsiteY0" fmla="*/ 92765 h 92765"/>
              <a:gd name="connsiteX1" fmla="*/ 198782 w 1139687"/>
              <a:gd name="connsiteY1" fmla="*/ 79513 h 92765"/>
              <a:gd name="connsiteX2" fmla="*/ 649356 w 1139687"/>
              <a:gd name="connsiteY2" fmla="*/ 66261 h 92765"/>
              <a:gd name="connsiteX3" fmla="*/ 715617 w 1139687"/>
              <a:gd name="connsiteY3" fmla="*/ 53009 h 92765"/>
              <a:gd name="connsiteX4" fmla="*/ 795130 w 1139687"/>
              <a:gd name="connsiteY4" fmla="*/ 39757 h 92765"/>
              <a:gd name="connsiteX5" fmla="*/ 1020417 w 1139687"/>
              <a:gd name="connsiteY5" fmla="*/ 13252 h 92765"/>
              <a:gd name="connsiteX6" fmla="*/ 1139687 w 1139687"/>
              <a:gd name="connsiteY6" fmla="*/ 0 h 9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9687" h="92765">
                <a:moveTo>
                  <a:pt x="0" y="92765"/>
                </a:moveTo>
                <a:cubicBezTo>
                  <a:pt x="66261" y="88348"/>
                  <a:pt x="132429" y="82221"/>
                  <a:pt x="198782" y="79513"/>
                </a:cubicBezTo>
                <a:cubicBezTo>
                  <a:pt x="348913" y="73385"/>
                  <a:pt x="499297" y="73956"/>
                  <a:pt x="649356" y="66261"/>
                </a:cubicBezTo>
                <a:cubicBezTo>
                  <a:pt x="671851" y="65107"/>
                  <a:pt x="693456" y="57038"/>
                  <a:pt x="715617" y="53009"/>
                </a:cubicBezTo>
                <a:cubicBezTo>
                  <a:pt x="742054" y="48202"/>
                  <a:pt x="768782" y="45027"/>
                  <a:pt x="795130" y="39757"/>
                </a:cubicBezTo>
                <a:cubicBezTo>
                  <a:pt x="961641" y="6455"/>
                  <a:pt x="647751" y="47132"/>
                  <a:pt x="1020417" y="13252"/>
                </a:cubicBezTo>
                <a:cubicBezTo>
                  <a:pt x="1060254" y="9630"/>
                  <a:pt x="1139687" y="0"/>
                  <a:pt x="1139687" y="0"/>
                </a:cubicBezTo>
              </a:path>
            </a:pathLst>
          </a:custGeom>
          <a:noFill/>
          <a:ln w="57150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8763000" cy="6477000"/>
          </a:xfrm>
          <a:noFill/>
        </p:spPr>
      </p:pic>
      <p:cxnSp>
        <p:nvCxnSpPr>
          <p:cNvPr id="335875" name="Straight Arrow Connector 3"/>
          <p:cNvCxnSpPr>
            <a:cxnSpLocks noChangeShapeType="1"/>
          </p:cNvCxnSpPr>
          <p:nvPr/>
        </p:nvCxnSpPr>
        <p:spPr bwMode="auto">
          <a:xfrm>
            <a:off x="1828800" y="2057400"/>
            <a:ext cx="3886200" cy="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5876" name="Straight Arrow Connector 4"/>
          <p:cNvCxnSpPr>
            <a:cxnSpLocks noChangeShapeType="1"/>
          </p:cNvCxnSpPr>
          <p:nvPr/>
        </p:nvCxnSpPr>
        <p:spPr bwMode="auto">
          <a:xfrm>
            <a:off x="4648200" y="2057400"/>
            <a:ext cx="685800" cy="4572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5877" name="Straight Arrow Connector 7"/>
          <p:cNvCxnSpPr>
            <a:cxnSpLocks noChangeShapeType="1"/>
          </p:cNvCxnSpPr>
          <p:nvPr/>
        </p:nvCxnSpPr>
        <p:spPr bwMode="auto">
          <a:xfrm flipV="1">
            <a:off x="4495800" y="1752600"/>
            <a:ext cx="990600" cy="3048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5878" name="Straight Arrow Connector 9"/>
          <p:cNvCxnSpPr>
            <a:cxnSpLocks noChangeShapeType="1"/>
          </p:cNvCxnSpPr>
          <p:nvPr/>
        </p:nvCxnSpPr>
        <p:spPr bwMode="auto">
          <a:xfrm flipH="1" flipV="1">
            <a:off x="3505200" y="1752600"/>
            <a:ext cx="1066800" cy="3048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5879" name="Straight Arrow Connector 13"/>
          <p:cNvCxnSpPr>
            <a:cxnSpLocks noChangeShapeType="1"/>
          </p:cNvCxnSpPr>
          <p:nvPr/>
        </p:nvCxnSpPr>
        <p:spPr bwMode="auto">
          <a:xfrm>
            <a:off x="4648200" y="2057400"/>
            <a:ext cx="1066800" cy="762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5880" name="Straight Arrow Connector 19"/>
          <p:cNvCxnSpPr>
            <a:cxnSpLocks noChangeShapeType="1"/>
          </p:cNvCxnSpPr>
          <p:nvPr/>
        </p:nvCxnSpPr>
        <p:spPr bwMode="auto">
          <a:xfrm flipV="1">
            <a:off x="4648200" y="1981200"/>
            <a:ext cx="1066800" cy="762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/>
          <p:nvPr/>
        </p:nvSpPr>
        <p:spPr bwMode="auto">
          <a:xfrm>
            <a:off x="6705600" y="1752600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400800" y="1524000"/>
            <a:ext cx="685800" cy="533400"/>
          </a:xfrm>
          <a:prstGeom prst="ellipse">
            <a:avLst/>
          </a:prstGeom>
          <a:solidFill>
            <a:schemeClr val="tx1">
              <a:lumMod val="65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086600" y="1981200"/>
            <a:ext cx="685800" cy="533400"/>
          </a:xfrm>
          <a:prstGeom prst="ellipse">
            <a:avLst/>
          </a:prstGeom>
          <a:solidFill>
            <a:schemeClr val="tx1">
              <a:lumMod val="65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391400" y="2209800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5885" name="Straight Arrow Connector 16"/>
          <p:cNvCxnSpPr>
            <a:cxnSpLocks noChangeShapeType="1"/>
          </p:cNvCxnSpPr>
          <p:nvPr/>
        </p:nvCxnSpPr>
        <p:spPr bwMode="auto">
          <a:xfrm>
            <a:off x="6096000" y="1981200"/>
            <a:ext cx="1905000" cy="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5886" name="Straight Arrow Connector 18"/>
          <p:cNvCxnSpPr>
            <a:cxnSpLocks noChangeShapeType="1"/>
            <a:stCxn id="16" idx="4"/>
          </p:cNvCxnSpPr>
          <p:nvPr/>
        </p:nvCxnSpPr>
        <p:spPr bwMode="auto">
          <a:xfrm>
            <a:off x="7429500" y="2286000"/>
            <a:ext cx="571500" cy="2286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5887" name="Straight Connector 23"/>
          <p:cNvCxnSpPr>
            <a:cxnSpLocks noChangeShapeType="1"/>
          </p:cNvCxnSpPr>
          <p:nvPr/>
        </p:nvCxnSpPr>
        <p:spPr bwMode="auto">
          <a:xfrm>
            <a:off x="6096000" y="2286000"/>
            <a:ext cx="1295400" cy="0"/>
          </a:xfrm>
          <a:prstGeom prst="line">
            <a:avLst/>
          </a:prstGeom>
          <a:noFill/>
          <a:ln w="952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5888" name="Straight Connector 25"/>
          <p:cNvCxnSpPr>
            <a:cxnSpLocks noChangeShapeType="1"/>
          </p:cNvCxnSpPr>
          <p:nvPr/>
        </p:nvCxnSpPr>
        <p:spPr bwMode="auto">
          <a:xfrm>
            <a:off x="6096000" y="1752600"/>
            <a:ext cx="762000" cy="0"/>
          </a:xfrm>
          <a:prstGeom prst="line">
            <a:avLst/>
          </a:prstGeom>
          <a:noFill/>
          <a:ln w="952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5889" name="Straight Arrow Connector 28"/>
          <p:cNvCxnSpPr>
            <a:cxnSpLocks noChangeShapeType="1"/>
          </p:cNvCxnSpPr>
          <p:nvPr/>
        </p:nvCxnSpPr>
        <p:spPr bwMode="auto">
          <a:xfrm flipV="1">
            <a:off x="6781800" y="1600200"/>
            <a:ext cx="914400" cy="1524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5890" name="Straight Connector 20"/>
          <p:cNvCxnSpPr>
            <a:cxnSpLocks noChangeShapeType="1"/>
          </p:cNvCxnSpPr>
          <p:nvPr/>
        </p:nvCxnSpPr>
        <p:spPr bwMode="auto">
          <a:xfrm>
            <a:off x="914400" y="3429000"/>
            <a:ext cx="4114800" cy="0"/>
          </a:xfrm>
          <a:prstGeom prst="line">
            <a:avLst/>
          </a:prstGeom>
          <a:noFill/>
          <a:ln w="571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Freeform 22"/>
          <p:cNvSpPr/>
          <p:nvPr/>
        </p:nvSpPr>
        <p:spPr bwMode="auto">
          <a:xfrm>
            <a:off x="4953000" y="3352800"/>
            <a:ext cx="1139825" cy="92075"/>
          </a:xfrm>
          <a:custGeom>
            <a:avLst/>
            <a:gdLst>
              <a:gd name="connsiteX0" fmla="*/ 0 w 1139687"/>
              <a:gd name="connsiteY0" fmla="*/ 92765 h 92765"/>
              <a:gd name="connsiteX1" fmla="*/ 198782 w 1139687"/>
              <a:gd name="connsiteY1" fmla="*/ 79513 h 92765"/>
              <a:gd name="connsiteX2" fmla="*/ 649356 w 1139687"/>
              <a:gd name="connsiteY2" fmla="*/ 66261 h 92765"/>
              <a:gd name="connsiteX3" fmla="*/ 715617 w 1139687"/>
              <a:gd name="connsiteY3" fmla="*/ 53009 h 92765"/>
              <a:gd name="connsiteX4" fmla="*/ 795130 w 1139687"/>
              <a:gd name="connsiteY4" fmla="*/ 39757 h 92765"/>
              <a:gd name="connsiteX5" fmla="*/ 1020417 w 1139687"/>
              <a:gd name="connsiteY5" fmla="*/ 13252 h 92765"/>
              <a:gd name="connsiteX6" fmla="*/ 1139687 w 1139687"/>
              <a:gd name="connsiteY6" fmla="*/ 0 h 9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9687" h="92765">
                <a:moveTo>
                  <a:pt x="0" y="92765"/>
                </a:moveTo>
                <a:cubicBezTo>
                  <a:pt x="66261" y="88348"/>
                  <a:pt x="132429" y="82221"/>
                  <a:pt x="198782" y="79513"/>
                </a:cubicBezTo>
                <a:cubicBezTo>
                  <a:pt x="348913" y="73385"/>
                  <a:pt x="499297" y="73956"/>
                  <a:pt x="649356" y="66261"/>
                </a:cubicBezTo>
                <a:cubicBezTo>
                  <a:pt x="671851" y="65107"/>
                  <a:pt x="693456" y="57038"/>
                  <a:pt x="715617" y="53009"/>
                </a:cubicBezTo>
                <a:cubicBezTo>
                  <a:pt x="742054" y="48202"/>
                  <a:pt x="768782" y="45027"/>
                  <a:pt x="795130" y="39757"/>
                </a:cubicBezTo>
                <a:cubicBezTo>
                  <a:pt x="961641" y="6455"/>
                  <a:pt x="647751" y="47132"/>
                  <a:pt x="1020417" y="13252"/>
                </a:cubicBezTo>
                <a:cubicBezTo>
                  <a:pt x="1060254" y="9630"/>
                  <a:pt x="1139687" y="0"/>
                  <a:pt x="1139687" y="0"/>
                </a:cubicBezTo>
              </a:path>
            </a:pathLst>
          </a:custGeom>
          <a:noFill/>
          <a:ln w="57150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5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657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8763000" cy="6477000"/>
          </a:xfrm>
          <a:noFill/>
        </p:spPr>
      </p:pic>
      <p:cxnSp>
        <p:nvCxnSpPr>
          <p:cNvPr id="336899" name="Straight Arrow Connector 3"/>
          <p:cNvCxnSpPr>
            <a:cxnSpLocks noChangeShapeType="1"/>
          </p:cNvCxnSpPr>
          <p:nvPr/>
        </p:nvCxnSpPr>
        <p:spPr bwMode="auto">
          <a:xfrm>
            <a:off x="1828800" y="2057400"/>
            <a:ext cx="3886200" cy="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00" name="Straight Arrow Connector 4"/>
          <p:cNvCxnSpPr>
            <a:cxnSpLocks noChangeShapeType="1"/>
          </p:cNvCxnSpPr>
          <p:nvPr/>
        </p:nvCxnSpPr>
        <p:spPr bwMode="auto">
          <a:xfrm>
            <a:off x="4648200" y="2057400"/>
            <a:ext cx="685800" cy="4572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01" name="Straight Arrow Connector 7"/>
          <p:cNvCxnSpPr>
            <a:cxnSpLocks noChangeShapeType="1"/>
          </p:cNvCxnSpPr>
          <p:nvPr/>
        </p:nvCxnSpPr>
        <p:spPr bwMode="auto">
          <a:xfrm flipV="1">
            <a:off x="4495800" y="1752600"/>
            <a:ext cx="990600" cy="3048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02" name="Straight Arrow Connector 9"/>
          <p:cNvCxnSpPr>
            <a:cxnSpLocks noChangeShapeType="1"/>
          </p:cNvCxnSpPr>
          <p:nvPr/>
        </p:nvCxnSpPr>
        <p:spPr bwMode="auto">
          <a:xfrm flipH="1" flipV="1">
            <a:off x="3505200" y="1752600"/>
            <a:ext cx="1066800" cy="3048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03" name="Straight Arrow Connector 13"/>
          <p:cNvCxnSpPr>
            <a:cxnSpLocks noChangeShapeType="1"/>
          </p:cNvCxnSpPr>
          <p:nvPr/>
        </p:nvCxnSpPr>
        <p:spPr bwMode="auto">
          <a:xfrm>
            <a:off x="4648200" y="2057400"/>
            <a:ext cx="1066800" cy="762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04" name="Straight Arrow Connector 19"/>
          <p:cNvCxnSpPr>
            <a:cxnSpLocks noChangeShapeType="1"/>
          </p:cNvCxnSpPr>
          <p:nvPr/>
        </p:nvCxnSpPr>
        <p:spPr bwMode="auto">
          <a:xfrm flipV="1">
            <a:off x="4648200" y="1981200"/>
            <a:ext cx="1066800" cy="762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/>
          <p:nvPr/>
        </p:nvSpPr>
        <p:spPr bwMode="auto">
          <a:xfrm>
            <a:off x="6705600" y="1752600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400800" y="1524000"/>
            <a:ext cx="685800" cy="533400"/>
          </a:xfrm>
          <a:prstGeom prst="ellipse">
            <a:avLst/>
          </a:prstGeom>
          <a:solidFill>
            <a:schemeClr val="tx1">
              <a:lumMod val="65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086600" y="1981200"/>
            <a:ext cx="685800" cy="533400"/>
          </a:xfrm>
          <a:prstGeom prst="ellipse">
            <a:avLst/>
          </a:prstGeom>
          <a:solidFill>
            <a:schemeClr val="tx1">
              <a:lumMod val="65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391400" y="2209800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6909" name="Straight Arrow Connector 16"/>
          <p:cNvCxnSpPr>
            <a:cxnSpLocks noChangeShapeType="1"/>
          </p:cNvCxnSpPr>
          <p:nvPr/>
        </p:nvCxnSpPr>
        <p:spPr bwMode="auto">
          <a:xfrm>
            <a:off x="6096000" y="1981200"/>
            <a:ext cx="1905000" cy="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10" name="Straight Arrow Connector 18"/>
          <p:cNvCxnSpPr>
            <a:cxnSpLocks noChangeShapeType="1"/>
            <a:stCxn id="16" idx="4"/>
          </p:cNvCxnSpPr>
          <p:nvPr/>
        </p:nvCxnSpPr>
        <p:spPr bwMode="auto">
          <a:xfrm>
            <a:off x="7429500" y="2286000"/>
            <a:ext cx="571500" cy="2286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11" name="Straight Connector 23"/>
          <p:cNvCxnSpPr>
            <a:cxnSpLocks noChangeShapeType="1"/>
          </p:cNvCxnSpPr>
          <p:nvPr/>
        </p:nvCxnSpPr>
        <p:spPr bwMode="auto">
          <a:xfrm>
            <a:off x="6096000" y="2286000"/>
            <a:ext cx="1295400" cy="0"/>
          </a:xfrm>
          <a:prstGeom prst="line">
            <a:avLst/>
          </a:prstGeom>
          <a:noFill/>
          <a:ln w="952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12" name="Straight Connector 25"/>
          <p:cNvCxnSpPr>
            <a:cxnSpLocks noChangeShapeType="1"/>
          </p:cNvCxnSpPr>
          <p:nvPr/>
        </p:nvCxnSpPr>
        <p:spPr bwMode="auto">
          <a:xfrm>
            <a:off x="6096000" y="1752600"/>
            <a:ext cx="762000" cy="0"/>
          </a:xfrm>
          <a:prstGeom prst="line">
            <a:avLst/>
          </a:prstGeom>
          <a:noFill/>
          <a:ln w="952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13" name="Straight Arrow Connector 28"/>
          <p:cNvCxnSpPr>
            <a:cxnSpLocks noChangeShapeType="1"/>
          </p:cNvCxnSpPr>
          <p:nvPr/>
        </p:nvCxnSpPr>
        <p:spPr bwMode="auto">
          <a:xfrm flipV="1">
            <a:off x="6781800" y="1600200"/>
            <a:ext cx="914400" cy="152400"/>
          </a:xfrm>
          <a:prstGeom prst="straightConnector1">
            <a:avLst/>
          </a:prstGeom>
          <a:noFill/>
          <a:ln w="952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6914" name="Straight Connector 20"/>
          <p:cNvCxnSpPr>
            <a:cxnSpLocks noChangeShapeType="1"/>
          </p:cNvCxnSpPr>
          <p:nvPr/>
        </p:nvCxnSpPr>
        <p:spPr bwMode="auto">
          <a:xfrm>
            <a:off x="914400" y="3429000"/>
            <a:ext cx="4114800" cy="0"/>
          </a:xfrm>
          <a:prstGeom prst="line">
            <a:avLst/>
          </a:prstGeom>
          <a:noFill/>
          <a:ln w="571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Freeform 22"/>
          <p:cNvSpPr/>
          <p:nvPr/>
        </p:nvSpPr>
        <p:spPr bwMode="auto">
          <a:xfrm>
            <a:off x="4953000" y="3352800"/>
            <a:ext cx="1139825" cy="92075"/>
          </a:xfrm>
          <a:custGeom>
            <a:avLst/>
            <a:gdLst>
              <a:gd name="connsiteX0" fmla="*/ 0 w 1139687"/>
              <a:gd name="connsiteY0" fmla="*/ 92765 h 92765"/>
              <a:gd name="connsiteX1" fmla="*/ 198782 w 1139687"/>
              <a:gd name="connsiteY1" fmla="*/ 79513 h 92765"/>
              <a:gd name="connsiteX2" fmla="*/ 649356 w 1139687"/>
              <a:gd name="connsiteY2" fmla="*/ 66261 h 92765"/>
              <a:gd name="connsiteX3" fmla="*/ 715617 w 1139687"/>
              <a:gd name="connsiteY3" fmla="*/ 53009 h 92765"/>
              <a:gd name="connsiteX4" fmla="*/ 795130 w 1139687"/>
              <a:gd name="connsiteY4" fmla="*/ 39757 h 92765"/>
              <a:gd name="connsiteX5" fmla="*/ 1020417 w 1139687"/>
              <a:gd name="connsiteY5" fmla="*/ 13252 h 92765"/>
              <a:gd name="connsiteX6" fmla="*/ 1139687 w 1139687"/>
              <a:gd name="connsiteY6" fmla="*/ 0 h 9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9687" h="92765">
                <a:moveTo>
                  <a:pt x="0" y="92765"/>
                </a:moveTo>
                <a:cubicBezTo>
                  <a:pt x="66261" y="88348"/>
                  <a:pt x="132429" y="82221"/>
                  <a:pt x="198782" y="79513"/>
                </a:cubicBezTo>
                <a:cubicBezTo>
                  <a:pt x="348913" y="73385"/>
                  <a:pt x="499297" y="73956"/>
                  <a:pt x="649356" y="66261"/>
                </a:cubicBezTo>
                <a:cubicBezTo>
                  <a:pt x="671851" y="65107"/>
                  <a:pt x="693456" y="57038"/>
                  <a:pt x="715617" y="53009"/>
                </a:cubicBezTo>
                <a:cubicBezTo>
                  <a:pt x="742054" y="48202"/>
                  <a:pt x="768782" y="45027"/>
                  <a:pt x="795130" y="39757"/>
                </a:cubicBezTo>
                <a:cubicBezTo>
                  <a:pt x="961641" y="6455"/>
                  <a:pt x="647751" y="47132"/>
                  <a:pt x="1020417" y="13252"/>
                </a:cubicBezTo>
                <a:cubicBezTo>
                  <a:pt x="1060254" y="9630"/>
                  <a:pt x="1139687" y="0"/>
                  <a:pt x="1139687" y="0"/>
                </a:cubicBezTo>
              </a:path>
            </a:pathLst>
          </a:custGeom>
          <a:noFill/>
          <a:ln w="57150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6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657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917" name="Picture 5" descr="atom2jr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5800"/>
            <a:ext cx="3505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Atoms always have the same number of protons and electrons, this is called the atomic number.</a:t>
            </a:r>
          </a:p>
        </p:txBody>
      </p:sp>
      <p:sp>
        <p:nvSpPr>
          <p:cNvPr id="6436870" name="Line 6"/>
          <p:cNvSpPr>
            <a:spLocks noChangeShapeType="1"/>
          </p:cNvSpPr>
          <p:nvPr/>
        </p:nvSpPr>
        <p:spPr bwMode="auto">
          <a:xfrm>
            <a:off x="762000" y="2895600"/>
            <a:ext cx="1219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36871" name="Line 7"/>
          <p:cNvSpPr>
            <a:spLocks noChangeShapeType="1"/>
          </p:cNvSpPr>
          <p:nvPr/>
        </p:nvSpPr>
        <p:spPr bwMode="auto">
          <a:xfrm flipH="1" flipV="1">
            <a:off x="1828800" y="2743200"/>
            <a:ext cx="1524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36872" name="Line 8"/>
          <p:cNvSpPr>
            <a:spLocks noChangeShapeType="1"/>
          </p:cNvSpPr>
          <p:nvPr/>
        </p:nvSpPr>
        <p:spPr bwMode="auto">
          <a:xfrm>
            <a:off x="762000" y="3048000"/>
            <a:ext cx="1600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26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Atoms always have the same number of protons and electrons, this is called the atomic number.</a:t>
            </a:r>
          </a:p>
        </p:txBody>
      </p:sp>
      <p:sp>
        <p:nvSpPr>
          <p:cNvPr id="6436870" name="Line 6"/>
          <p:cNvSpPr>
            <a:spLocks noChangeShapeType="1"/>
          </p:cNvSpPr>
          <p:nvPr/>
        </p:nvSpPr>
        <p:spPr bwMode="auto">
          <a:xfrm>
            <a:off x="762000" y="2895600"/>
            <a:ext cx="1219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36871" name="Line 7"/>
          <p:cNvSpPr>
            <a:spLocks noChangeShapeType="1"/>
          </p:cNvSpPr>
          <p:nvPr/>
        </p:nvSpPr>
        <p:spPr bwMode="auto">
          <a:xfrm flipH="1" flipV="1">
            <a:off x="1828800" y="2743200"/>
            <a:ext cx="1524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36872" name="Line 8"/>
          <p:cNvSpPr>
            <a:spLocks noChangeShapeType="1"/>
          </p:cNvSpPr>
          <p:nvPr/>
        </p:nvSpPr>
        <p:spPr bwMode="auto">
          <a:xfrm>
            <a:off x="762000" y="3048000"/>
            <a:ext cx="1600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8950" name="Picture 10" descr="atomicnu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6104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51" name="Rectangle 13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Atoms always have the same number of protons and electrons, this is called the atomic number.</a:t>
            </a:r>
          </a:p>
        </p:txBody>
      </p:sp>
      <p:sp>
        <p:nvSpPr>
          <p:cNvPr id="6436870" name="Line 6"/>
          <p:cNvSpPr>
            <a:spLocks noChangeShapeType="1"/>
          </p:cNvSpPr>
          <p:nvPr/>
        </p:nvSpPr>
        <p:spPr bwMode="auto">
          <a:xfrm>
            <a:off x="762000" y="2895600"/>
            <a:ext cx="1219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36871" name="Line 7"/>
          <p:cNvSpPr>
            <a:spLocks noChangeShapeType="1"/>
          </p:cNvSpPr>
          <p:nvPr/>
        </p:nvSpPr>
        <p:spPr bwMode="auto">
          <a:xfrm flipH="1" flipV="1">
            <a:off x="1828800" y="2743200"/>
            <a:ext cx="1524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36872" name="Line 8"/>
          <p:cNvSpPr>
            <a:spLocks noChangeShapeType="1"/>
          </p:cNvSpPr>
          <p:nvPr/>
        </p:nvSpPr>
        <p:spPr bwMode="auto">
          <a:xfrm>
            <a:off x="762000" y="3048000"/>
            <a:ext cx="1600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8950" name="Picture 10" descr="atomicnu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6104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51" name="Rectangle 13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4928" y="2967335"/>
            <a:ext cx="426430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Silver will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Always have</a:t>
            </a:r>
          </a:p>
          <a:p>
            <a:pPr algn="ctr"/>
            <a:r>
              <a:rPr lang="en-U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47 Protons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 its nucleus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685800" y="4490829"/>
            <a:ext cx="876300" cy="690771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5</a:t>
            </a:r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152400" y="4648200"/>
            <a:ext cx="449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228600" y="2362200"/>
            <a:ext cx="20574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2209800" y="2438400"/>
            <a:ext cx="23622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2209800" y="35052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Atoms always have the same number of protons and electrons, this is called the atomic number.</a:t>
            </a:r>
          </a:p>
        </p:txBody>
      </p:sp>
      <p:sp>
        <p:nvSpPr>
          <p:cNvPr id="6436870" name="Line 6"/>
          <p:cNvSpPr>
            <a:spLocks noChangeShapeType="1"/>
          </p:cNvSpPr>
          <p:nvPr/>
        </p:nvSpPr>
        <p:spPr bwMode="auto">
          <a:xfrm>
            <a:off x="762000" y="2895600"/>
            <a:ext cx="1219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36871" name="Line 7"/>
          <p:cNvSpPr>
            <a:spLocks noChangeShapeType="1"/>
          </p:cNvSpPr>
          <p:nvPr/>
        </p:nvSpPr>
        <p:spPr bwMode="auto">
          <a:xfrm flipH="1" flipV="1">
            <a:off x="1828800" y="2743200"/>
            <a:ext cx="1524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36872" name="Line 8"/>
          <p:cNvSpPr>
            <a:spLocks noChangeShapeType="1"/>
          </p:cNvSpPr>
          <p:nvPr/>
        </p:nvSpPr>
        <p:spPr bwMode="auto">
          <a:xfrm>
            <a:off x="762000" y="3048000"/>
            <a:ext cx="1600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8950" name="Picture 10" descr="atomicnu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6104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51" name="Rectangle 13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4928" y="2967335"/>
            <a:ext cx="426430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Silver will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Always have</a:t>
            </a:r>
          </a:p>
          <a:p>
            <a:pPr algn="ctr"/>
            <a:r>
              <a:rPr lang="en-U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47 Protons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 its nucleus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685800" y="4490829"/>
            <a:ext cx="876300" cy="690771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>
            <a:glow rad="342900">
              <a:schemeClr val="tx1">
                <a:lumMod val="65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Atoms always have the same number of protons and electrons, this is called the atomic number.</a:t>
            </a:r>
          </a:p>
        </p:txBody>
      </p:sp>
      <p:sp>
        <p:nvSpPr>
          <p:cNvPr id="6436870" name="Line 6"/>
          <p:cNvSpPr>
            <a:spLocks noChangeShapeType="1"/>
          </p:cNvSpPr>
          <p:nvPr/>
        </p:nvSpPr>
        <p:spPr bwMode="auto">
          <a:xfrm>
            <a:off x="762000" y="2895600"/>
            <a:ext cx="1219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36871" name="Line 7"/>
          <p:cNvSpPr>
            <a:spLocks noChangeShapeType="1"/>
          </p:cNvSpPr>
          <p:nvPr/>
        </p:nvSpPr>
        <p:spPr bwMode="auto">
          <a:xfrm flipH="1" flipV="1">
            <a:off x="1828800" y="2743200"/>
            <a:ext cx="1524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36872" name="Line 8"/>
          <p:cNvSpPr>
            <a:spLocks noChangeShapeType="1"/>
          </p:cNvSpPr>
          <p:nvPr/>
        </p:nvSpPr>
        <p:spPr bwMode="auto">
          <a:xfrm>
            <a:off x="762000" y="3048000"/>
            <a:ext cx="1600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8950" name="Picture 10" descr="atomicnu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7" y="2289451"/>
            <a:ext cx="76104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51" name="Rectangle 13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4928" y="2967335"/>
            <a:ext cx="426430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Silver will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Always have</a:t>
            </a:r>
          </a:p>
          <a:p>
            <a:pPr algn="ctr"/>
            <a:r>
              <a:rPr lang="en-U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47 Protons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 its nucleus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82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Atoms always have the same number of protons and electrons, this is called the atomic number.</a:t>
            </a:r>
          </a:p>
        </p:txBody>
      </p:sp>
      <p:sp>
        <p:nvSpPr>
          <p:cNvPr id="6436870" name="Line 6"/>
          <p:cNvSpPr>
            <a:spLocks noChangeShapeType="1"/>
          </p:cNvSpPr>
          <p:nvPr/>
        </p:nvSpPr>
        <p:spPr bwMode="auto">
          <a:xfrm>
            <a:off x="762000" y="2895600"/>
            <a:ext cx="1219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36871" name="Line 7"/>
          <p:cNvSpPr>
            <a:spLocks noChangeShapeType="1"/>
          </p:cNvSpPr>
          <p:nvPr/>
        </p:nvSpPr>
        <p:spPr bwMode="auto">
          <a:xfrm flipH="1" flipV="1">
            <a:off x="1828800" y="2743200"/>
            <a:ext cx="1524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36872" name="Line 8"/>
          <p:cNvSpPr>
            <a:spLocks noChangeShapeType="1"/>
          </p:cNvSpPr>
          <p:nvPr/>
        </p:nvSpPr>
        <p:spPr bwMode="auto">
          <a:xfrm>
            <a:off x="762000" y="3048000"/>
            <a:ext cx="1600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8950" name="Picture 10" descr="atomicnu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7" y="2289451"/>
            <a:ext cx="76104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51" name="Rectangle 13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4928" y="2967335"/>
            <a:ext cx="426430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Silver will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Always have</a:t>
            </a:r>
          </a:p>
          <a:p>
            <a:pPr algn="ctr"/>
            <a:r>
              <a:rPr lang="en-U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47 Protons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 its nucleus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724400" y="1524000"/>
            <a:ext cx="4038600" cy="4958634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9965" y="1752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99FF"/>
                </a:solidFill>
              </a:rPr>
              <a:t>All atoms must be electrically </a:t>
            </a:r>
            <a:r>
              <a:rPr lang="en-US" sz="2400" dirty="0" smtClean="0">
                <a:solidFill>
                  <a:srgbClr val="CC99FF"/>
                </a:solidFill>
              </a:rPr>
              <a:t>balanced.  </a:t>
            </a:r>
            <a:endParaRPr lang="en-US" sz="2400" dirty="0">
              <a:solidFill>
                <a:srgbClr val="CC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mtClean="0"/>
              <a:t>What atom is this How can you tell?</a:t>
            </a:r>
          </a:p>
        </p:txBody>
      </p:sp>
      <p:pic>
        <p:nvPicPr>
          <p:cNvPr id="339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72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Answer! (2 Protons) Atomic #2</a:t>
            </a:r>
          </a:p>
        </p:txBody>
      </p:sp>
      <p:pic>
        <p:nvPicPr>
          <p:cNvPr id="340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996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048000" y="3124200"/>
            <a:ext cx="1447800" cy="1066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648200" y="3124200"/>
            <a:ext cx="1447800" cy="1066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Answer! (2 Protons) Atomic #2 (Helium)</a:t>
            </a:r>
          </a:p>
        </p:txBody>
      </p:sp>
      <p:pic>
        <p:nvPicPr>
          <p:cNvPr id="342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20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048000" y="3124200"/>
            <a:ext cx="1447800" cy="1066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648200" y="3124200"/>
            <a:ext cx="1447800" cy="1066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20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1643063" cy="2324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Answer! (2 Protons) Atomic #2 (Helium)</a:t>
            </a:r>
          </a:p>
        </p:txBody>
      </p:sp>
      <p:pic>
        <p:nvPicPr>
          <p:cNvPr id="3430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4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048000" y="3124200"/>
            <a:ext cx="1447800" cy="1066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648200" y="3124200"/>
            <a:ext cx="1447800" cy="1066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30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1643063" cy="2324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7315200" y="1143000"/>
            <a:ext cx="685800" cy="762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3049" name="Straight Arrow Connector 11"/>
          <p:cNvCxnSpPr>
            <a:cxnSpLocks noChangeShapeType="1"/>
          </p:cNvCxnSpPr>
          <p:nvPr/>
        </p:nvCxnSpPr>
        <p:spPr bwMode="auto">
          <a:xfrm flipV="1">
            <a:off x="4038600" y="1600200"/>
            <a:ext cx="3124200" cy="16002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3050" name="Straight Arrow Connector 12"/>
          <p:cNvCxnSpPr>
            <a:cxnSpLocks noChangeShapeType="1"/>
            <a:stCxn id="6" idx="7"/>
          </p:cNvCxnSpPr>
          <p:nvPr/>
        </p:nvCxnSpPr>
        <p:spPr bwMode="auto">
          <a:xfrm flipV="1">
            <a:off x="5883275" y="1981200"/>
            <a:ext cx="1584325" cy="129857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Answer! (2 Protons) Atomic #2 (Helium)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068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048000" y="3124200"/>
            <a:ext cx="1447800" cy="1066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648200" y="3124200"/>
            <a:ext cx="1447800" cy="1066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40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1643063" cy="2324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7315200" y="1143000"/>
            <a:ext cx="685800" cy="762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4073" name="Straight Arrow Connector 11"/>
          <p:cNvCxnSpPr>
            <a:cxnSpLocks noChangeShapeType="1"/>
          </p:cNvCxnSpPr>
          <p:nvPr/>
        </p:nvCxnSpPr>
        <p:spPr bwMode="auto">
          <a:xfrm flipV="1">
            <a:off x="4038600" y="2971800"/>
            <a:ext cx="2667000" cy="2286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4074" name="Straight Arrow Connector 12"/>
          <p:cNvCxnSpPr>
            <a:cxnSpLocks noChangeShapeType="1"/>
            <a:stCxn id="6" idx="7"/>
          </p:cNvCxnSpPr>
          <p:nvPr/>
        </p:nvCxnSpPr>
        <p:spPr bwMode="auto">
          <a:xfrm flipV="1">
            <a:off x="5883275" y="3124200"/>
            <a:ext cx="746125" cy="15557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0"/>
          <p:cNvSpPr/>
          <p:nvPr/>
        </p:nvSpPr>
        <p:spPr bwMode="auto">
          <a:xfrm>
            <a:off x="3886200" y="2743200"/>
            <a:ext cx="1447800" cy="1066800"/>
          </a:xfrm>
          <a:prstGeom prst="ellips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810000" y="3733800"/>
            <a:ext cx="1447800" cy="1066800"/>
          </a:xfrm>
          <a:prstGeom prst="ellips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4077" name="Straight Arrow Connector 17"/>
          <p:cNvCxnSpPr>
            <a:cxnSpLocks noChangeShapeType="1"/>
          </p:cNvCxnSpPr>
          <p:nvPr/>
        </p:nvCxnSpPr>
        <p:spPr bwMode="auto">
          <a:xfrm flipV="1">
            <a:off x="4876800" y="2819400"/>
            <a:ext cx="1828800" cy="3175"/>
          </a:xfrm>
          <a:prstGeom prst="straightConnector1">
            <a:avLst/>
          </a:prstGeom>
          <a:noFill/>
          <a:ln w="5715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4078" name="Straight Arrow Connector 18"/>
          <p:cNvCxnSpPr>
            <a:cxnSpLocks noChangeShapeType="1"/>
          </p:cNvCxnSpPr>
          <p:nvPr/>
        </p:nvCxnSpPr>
        <p:spPr bwMode="auto">
          <a:xfrm flipV="1">
            <a:off x="5257800" y="3200400"/>
            <a:ext cx="1676400" cy="1069975"/>
          </a:xfrm>
          <a:prstGeom prst="straightConnector1">
            <a:avLst/>
          </a:prstGeom>
          <a:noFill/>
          <a:ln w="5715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2438400" y="5715000"/>
            <a:ext cx="45592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Atomic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Answer! (2 Protons) Atomic #2 (Helium)</a:t>
            </a:r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2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048000" y="3124200"/>
            <a:ext cx="1447800" cy="1066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648200" y="3124200"/>
            <a:ext cx="1447800" cy="1066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50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1643063" cy="2324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7315200" y="1143000"/>
            <a:ext cx="685800" cy="762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5097" name="Straight Arrow Connector 11"/>
          <p:cNvCxnSpPr>
            <a:cxnSpLocks noChangeShapeType="1"/>
          </p:cNvCxnSpPr>
          <p:nvPr/>
        </p:nvCxnSpPr>
        <p:spPr bwMode="auto">
          <a:xfrm flipV="1">
            <a:off x="4038600" y="2971800"/>
            <a:ext cx="2667000" cy="2286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5098" name="Straight Arrow Connector 12"/>
          <p:cNvCxnSpPr>
            <a:cxnSpLocks noChangeShapeType="1"/>
            <a:stCxn id="6" idx="7"/>
          </p:cNvCxnSpPr>
          <p:nvPr/>
        </p:nvCxnSpPr>
        <p:spPr bwMode="auto">
          <a:xfrm flipV="1">
            <a:off x="5883275" y="3124200"/>
            <a:ext cx="746125" cy="15557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0"/>
          <p:cNvSpPr/>
          <p:nvPr/>
        </p:nvSpPr>
        <p:spPr bwMode="auto">
          <a:xfrm>
            <a:off x="3886200" y="2743200"/>
            <a:ext cx="1447800" cy="1066800"/>
          </a:xfrm>
          <a:prstGeom prst="ellips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810000" y="3733800"/>
            <a:ext cx="1447800" cy="1066800"/>
          </a:xfrm>
          <a:prstGeom prst="ellips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5101" name="Straight Arrow Connector 17"/>
          <p:cNvCxnSpPr>
            <a:cxnSpLocks noChangeShapeType="1"/>
          </p:cNvCxnSpPr>
          <p:nvPr/>
        </p:nvCxnSpPr>
        <p:spPr bwMode="auto">
          <a:xfrm flipV="1">
            <a:off x="4876800" y="2819400"/>
            <a:ext cx="1828800" cy="3175"/>
          </a:xfrm>
          <a:prstGeom prst="straightConnector1">
            <a:avLst/>
          </a:prstGeom>
          <a:noFill/>
          <a:ln w="5715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5102" name="Straight Arrow Connector 18"/>
          <p:cNvCxnSpPr>
            <a:cxnSpLocks noChangeShapeType="1"/>
          </p:cNvCxnSpPr>
          <p:nvPr/>
        </p:nvCxnSpPr>
        <p:spPr bwMode="auto">
          <a:xfrm flipV="1">
            <a:off x="5257800" y="3200400"/>
            <a:ext cx="1676400" cy="1069975"/>
          </a:xfrm>
          <a:prstGeom prst="straightConnector1">
            <a:avLst/>
          </a:prstGeom>
          <a:noFill/>
          <a:ln w="5715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2438400" y="5715000"/>
            <a:ext cx="45592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Atomic Mass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038600" y="1524000"/>
            <a:ext cx="1143000" cy="609600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038600" y="5105400"/>
            <a:ext cx="1143000" cy="609600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1143000"/>
            <a:ext cx="387958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Almost no 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10" descr="atomicnumb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8600"/>
            <a:ext cx="8153400" cy="6096000"/>
          </a:xfr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4191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Atomic Number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5410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Atomic Symbol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4267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334000"/>
            <a:ext cx="4419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Atomic Mass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43400" y="2362200"/>
            <a:ext cx="1600200" cy="5334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114800" y="2209800"/>
            <a:ext cx="1905000" cy="8382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657600" y="3962400"/>
            <a:ext cx="2286000" cy="6858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267200" y="2286000"/>
            <a:ext cx="1828800" cy="762000"/>
          </a:xfrm>
          <a:prstGeom prst="rightArrow">
            <a:avLst>
              <a:gd name="adj1" fmla="val 50001"/>
              <a:gd name="adj2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438400" y="4038600"/>
            <a:ext cx="3886200" cy="8382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4191000" y="2209800"/>
            <a:ext cx="2133600" cy="76200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tx1"/>
          </a:solidFill>
          <a:ln w="571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2286000" y="4038600"/>
            <a:ext cx="3733800" cy="609600"/>
          </a:xfrm>
          <a:prstGeom prst="rightArrow">
            <a:avLst>
              <a:gd name="adj1" fmla="val 50000"/>
              <a:gd name="adj2" fmla="val 49992"/>
            </a:avLst>
          </a:prstGeom>
          <a:solidFill>
            <a:schemeClr val="tx1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4038600" y="5486400"/>
            <a:ext cx="1524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127" name="Rectangle 19"/>
          <p:cNvSpPr>
            <a:spLocks noChangeArrowheads="1"/>
          </p:cNvSpPr>
          <p:nvPr/>
        </p:nvSpPr>
        <p:spPr bwMode="auto">
          <a:xfrm>
            <a:off x="228600" y="457200"/>
            <a:ext cx="41148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6128" name="Rectangle 20"/>
          <p:cNvSpPr>
            <a:spLocks noChangeArrowheads="1"/>
          </p:cNvSpPr>
          <p:nvPr/>
        </p:nvSpPr>
        <p:spPr bwMode="auto">
          <a:xfrm>
            <a:off x="304800" y="2209800"/>
            <a:ext cx="41148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6129" name="Rectangle 21"/>
          <p:cNvSpPr>
            <a:spLocks noChangeArrowheads="1"/>
          </p:cNvSpPr>
          <p:nvPr/>
        </p:nvSpPr>
        <p:spPr bwMode="auto">
          <a:xfrm>
            <a:off x="228600" y="4038600"/>
            <a:ext cx="23622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6130" name="Rectangle 22"/>
          <p:cNvSpPr>
            <a:spLocks noChangeArrowheads="1"/>
          </p:cNvSpPr>
          <p:nvPr/>
        </p:nvSpPr>
        <p:spPr bwMode="auto">
          <a:xfrm>
            <a:off x="228600" y="5410200"/>
            <a:ext cx="41148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6131" name="Rectangle 23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6</a:t>
            </a:r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152400" y="4648200"/>
            <a:ext cx="449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11"/>
          <p:cNvSpPr>
            <a:spLocks noChangeArrowheads="1"/>
          </p:cNvSpPr>
          <p:nvPr/>
        </p:nvSpPr>
        <p:spPr bwMode="auto">
          <a:xfrm>
            <a:off x="228600" y="2362200"/>
            <a:ext cx="20574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2209800" y="2438400"/>
            <a:ext cx="23622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Rectangle 13"/>
          <p:cNvSpPr>
            <a:spLocks noChangeArrowheads="1"/>
          </p:cNvSpPr>
          <p:nvPr/>
        </p:nvSpPr>
        <p:spPr bwMode="auto">
          <a:xfrm>
            <a:off x="2209800" y="35052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Rectangle 14"/>
          <p:cNvSpPr>
            <a:spLocks noChangeArrowheads="1"/>
          </p:cNvSpPr>
          <p:nvPr/>
        </p:nvSpPr>
        <p:spPr bwMode="auto">
          <a:xfrm>
            <a:off x="3124200" y="4114800"/>
            <a:ext cx="152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10" descr="atomicnumbe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8600"/>
            <a:ext cx="8153400" cy="6096000"/>
          </a:xfr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4191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Atomic Number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5410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Atomic Symbol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4267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334000"/>
            <a:ext cx="4419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Atomic Mass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43400" y="2362200"/>
            <a:ext cx="1600200" cy="5334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114800" y="2209800"/>
            <a:ext cx="1905000" cy="8382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657600" y="3962400"/>
            <a:ext cx="2286000" cy="6858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267200" y="2286000"/>
            <a:ext cx="1828800" cy="762000"/>
          </a:xfrm>
          <a:prstGeom prst="rightArrow">
            <a:avLst>
              <a:gd name="adj1" fmla="val 50001"/>
              <a:gd name="adj2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438400" y="4038600"/>
            <a:ext cx="3886200" cy="8382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4191000" y="2209800"/>
            <a:ext cx="2133600" cy="76200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tx1"/>
          </a:solidFill>
          <a:ln w="571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2286000" y="4038600"/>
            <a:ext cx="3733800" cy="609600"/>
          </a:xfrm>
          <a:prstGeom prst="rightArrow">
            <a:avLst>
              <a:gd name="adj1" fmla="val 50000"/>
              <a:gd name="adj2" fmla="val 49992"/>
            </a:avLst>
          </a:prstGeom>
          <a:solidFill>
            <a:schemeClr val="tx1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4038600" y="5486400"/>
            <a:ext cx="1524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7151" name="Rectangle 19"/>
          <p:cNvSpPr>
            <a:spLocks noChangeArrowheads="1"/>
          </p:cNvSpPr>
          <p:nvPr/>
        </p:nvSpPr>
        <p:spPr bwMode="auto">
          <a:xfrm>
            <a:off x="228600" y="457200"/>
            <a:ext cx="4114800" cy="6858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7152" name="Rectangle 20"/>
          <p:cNvSpPr>
            <a:spLocks noChangeArrowheads="1"/>
          </p:cNvSpPr>
          <p:nvPr/>
        </p:nvSpPr>
        <p:spPr bwMode="auto">
          <a:xfrm>
            <a:off x="304800" y="2209800"/>
            <a:ext cx="41148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7153" name="Rectangle 21"/>
          <p:cNvSpPr>
            <a:spLocks noChangeArrowheads="1"/>
          </p:cNvSpPr>
          <p:nvPr/>
        </p:nvSpPr>
        <p:spPr bwMode="auto">
          <a:xfrm>
            <a:off x="228600" y="4038600"/>
            <a:ext cx="23622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7154" name="Rectangle 22"/>
          <p:cNvSpPr>
            <a:spLocks noChangeArrowheads="1"/>
          </p:cNvSpPr>
          <p:nvPr/>
        </p:nvSpPr>
        <p:spPr bwMode="auto">
          <a:xfrm>
            <a:off x="228600" y="5410200"/>
            <a:ext cx="41148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Rectangle 23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10" descr="atomicnumbe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8600"/>
            <a:ext cx="8153400" cy="6096000"/>
          </a:xfr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4191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Atomic Number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5410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Atomic Symbol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4267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334000"/>
            <a:ext cx="4419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Atomic Mass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43400" y="2362200"/>
            <a:ext cx="1600200" cy="5334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114800" y="2209800"/>
            <a:ext cx="1905000" cy="8382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657600" y="3962400"/>
            <a:ext cx="2286000" cy="6858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267200" y="2286000"/>
            <a:ext cx="1828800" cy="762000"/>
          </a:xfrm>
          <a:prstGeom prst="rightArrow">
            <a:avLst>
              <a:gd name="adj1" fmla="val 50001"/>
              <a:gd name="adj2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438400" y="4038600"/>
            <a:ext cx="3886200" cy="8382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4191000" y="2209800"/>
            <a:ext cx="2133600" cy="76200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tx1"/>
          </a:solidFill>
          <a:ln w="571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2286000" y="4038600"/>
            <a:ext cx="3733800" cy="609600"/>
          </a:xfrm>
          <a:prstGeom prst="rightArrow">
            <a:avLst>
              <a:gd name="adj1" fmla="val 50000"/>
              <a:gd name="adj2" fmla="val 49992"/>
            </a:avLst>
          </a:prstGeom>
          <a:solidFill>
            <a:schemeClr val="tx1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4038600" y="5486400"/>
            <a:ext cx="1524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75" name="Rectangle 17"/>
          <p:cNvSpPr>
            <a:spLocks noChangeArrowheads="1"/>
          </p:cNvSpPr>
          <p:nvPr/>
        </p:nvSpPr>
        <p:spPr bwMode="auto">
          <a:xfrm>
            <a:off x="304800" y="2209800"/>
            <a:ext cx="41148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76" name="Rectangle 18"/>
          <p:cNvSpPr>
            <a:spLocks noChangeArrowheads="1"/>
          </p:cNvSpPr>
          <p:nvPr/>
        </p:nvSpPr>
        <p:spPr bwMode="auto">
          <a:xfrm>
            <a:off x="228600" y="4038600"/>
            <a:ext cx="23622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77" name="Rectangle 19"/>
          <p:cNvSpPr>
            <a:spLocks noChangeArrowheads="1"/>
          </p:cNvSpPr>
          <p:nvPr/>
        </p:nvSpPr>
        <p:spPr bwMode="auto">
          <a:xfrm>
            <a:off x="228600" y="5410200"/>
            <a:ext cx="41148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78" name="Rectangle 2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48179" name="Rectangle 21"/>
          <p:cNvSpPr>
            <a:spLocks noChangeArrowheads="1"/>
          </p:cNvSpPr>
          <p:nvPr/>
        </p:nvSpPr>
        <p:spPr bwMode="auto">
          <a:xfrm>
            <a:off x="5867400" y="6643688"/>
            <a:ext cx="3048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19400"/>
            <a:ext cx="83792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Slideshow will skip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head for this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preview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6324600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hlinkClick r:id="rId2"/>
              </a:rPr>
              <a:t>Atoms and Periodic Table of the Elements Unit on </a:t>
            </a:r>
            <a:r>
              <a:rPr lang="en-US" sz="1600" dirty="0" err="1">
                <a:hlinkClick r:id="rId2"/>
              </a:rPr>
              <a:t>TpT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62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5344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Isotope: Atom with the same number of protons and electrons but different numbers of neutrons. </a:t>
            </a:r>
          </a:p>
        </p:txBody>
      </p:sp>
      <p:pic>
        <p:nvPicPr>
          <p:cNvPr id="37888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09800"/>
            <a:ext cx="8686800" cy="4343400"/>
          </a:xfrm>
          <a:ln w="76200">
            <a:solidFill>
              <a:srgbClr val="000000"/>
            </a:solidFill>
          </a:ln>
        </p:spPr>
      </p:pic>
      <p:sp>
        <p:nvSpPr>
          <p:cNvPr id="378884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78885" name="Rectangle 9"/>
          <p:cNvSpPr>
            <a:spLocks noChangeArrowheads="1"/>
          </p:cNvSpPr>
          <p:nvPr/>
        </p:nvSpPr>
        <p:spPr bwMode="auto">
          <a:xfrm>
            <a:off x="1676400" y="3581400"/>
            <a:ext cx="5715000" cy="2514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5344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Isotope: Atom with the same number of protons and electrons but different numbers of neutrons. </a:t>
            </a:r>
          </a:p>
        </p:txBody>
      </p:sp>
      <p:pic>
        <p:nvPicPr>
          <p:cNvPr id="37990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09800"/>
            <a:ext cx="8686800" cy="4343400"/>
          </a:xfrm>
          <a:ln w="76200">
            <a:solidFill>
              <a:srgbClr val="000000"/>
            </a:solidFill>
          </a:ln>
        </p:spPr>
      </p:pic>
      <p:sp>
        <p:nvSpPr>
          <p:cNvPr id="379908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79909" name="Rectangle 9"/>
          <p:cNvSpPr>
            <a:spLocks noChangeArrowheads="1"/>
          </p:cNvSpPr>
          <p:nvPr/>
        </p:nvSpPr>
        <p:spPr bwMode="auto">
          <a:xfrm>
            <a:off x="3657600" y="3581400"/>
            <a:ext cx="3733800" cy="2514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5344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Isotope: Atom with the same number of protons and electrons but different numbers of neutrons. </a:t>
            </a:r>
          </a:p>
        </p:txBody>
      </p:sp>
      <p:pic>
        <p:nvPicPr>
          <p:cNvPr id="3809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09800"/>
            <a:ext cx="8686800" cy="4343400"/>
          </a:xfrm>
          <a:ln w="76200">
            <a:solidFill>
              <a:srgbClr val="000000"/>
            </a:solidFill>
          </a:ln>
        </p:spPr>
      </p:pic>
      <p:sp>
        <p:nvSpPr>
          <p:cNvPr id="380932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80933" name="Rectangle 9"/>
          <p:cNvSpPr>
            <a:spLocks noChangeArrowheads="1"/>
          </p:cNvSpPr>
          <p:nvPr/>
        </p:nvSpPr>
        <p:spPr bwMode="auto">
          <a:xfrm>
            <a:off x="5562600" y="3581400"/>
            <a:ext cx="1828800" cy="2514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5344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Isotope: Atom with the same number of protons and electrons but different numbers of neutrons. </a:t>
            </a:r>
          </a:p>
        </p:txBody>
      </p:sp>
      <p:pic>
        <p:nvPicPr>
          <p:cNvPr id="3819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09800"/>
            <a:ext cx="8686800" cy="4343400"/>
          </a:xfrm>
          <a:ln w="76200">
            <a:solidFill>
              <a:srgbClr val="000000"/>
            </a:solidFill>
          </a:ln>
        </p:spPr>
      </p:pic>
      <p:sp>
        <p:nvSpPr>
          <p:cNvPr id="381956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Two Carbon Isotopes, C-12, and C-14</a:t>
            </a:r>
          </a:p>
        </p:txBody>
      </p:sp>
      <p:pic>
        <p:nvPicPr>
          <p:cNvPr id="3829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5745163"/>
          </a:xfrm>
          <a:prstGeom prst="rect">
            <a:avLst/>
          </a:prstGeom>
          <a:noFill/>
          <a:ln w="76200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2980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82981" name="Rectangle 9"/>
          <p:cNvSpPr>
            <a:spLocks noChangeArrowheads="1"/>
          </p:cNvSpPr>
          <p:nvPr/>
        </p:nvSpPr>
        <p:spPr bwMode="auto">
          <a:xfrm>
            <a:off x="304800" y="914400"/>
            <a:ext cx="8458200" cy="548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Two Carbon Isotopes, </a:t>
            </a:r>
            <a:r>
              <a:rPr lang="en-US" smtClean="0">
                <a:solidFill>
                  <a:srgbClr val="6699FF"/>
                </a:solidFill>
              </a:rPr>
              <a:t>C-12</a:t>
            </a:r>
            <a:r>
              <a:rPr lang="en-US" smtClean="0"/>
              <a:t>, and C-14</a:t>
            </a:r>
          </a:p>
        </p:txBody>
      </p:sp>
      <p:pic>
        <p:nvPicPr>
          <p:cNvPr id="3840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5745163"/>
          </a:xfrm>
          <a:prstGeom prst="rect">
            <a:avLst/>
          </a:prstGeom>
          <a:noFill/>
          <a:ln w="76200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4004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84005" name="Rectangle 6"/>
          <p:cNvSpPr>
            <a:spLocks noChangeArrowheads="1"/>
          </p:cNvSpPr>
          <p:nvPr/>
        </p:nvSpPr>
        <p:spPr bwMode="auto">
          <a:xfrm>
            <a:off x="3733800" y="914400"/>
            <a:ext cx="5029200" cy="548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Two Carbon Isotopes, </a:t>
            </a:r>
            <a:r>
              <a:rPr lang="en-US" smtClean="0">
                <a:solidFill>
                  <a:srgbClr val="6699FF"/>
                </a:solidFill>
              </a:rPr>
              <a:t>C-12</a:t>
            </a:r>
            <a:r>
              <a:rPr lang="en-US" smtClean="0"/>
              <a:t>, and C-14</a:t>
            </a:r>
          </a:p>
        </p:txBody>
      </p:sp>
      <p:pic>
        <p:nvPicPr>
          <p:cNvPr id="3850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5745163"/>
          </a:xfrm>
          <a:prstGeom prst="rect">
            <a:avLst/>
          </a:prstGeom>
          <a:noFill/>
          <a:ln w="76200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5028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85029" name="Rectangle 6"/>
          <p:cNvSpPr>
            <a:spLocks noChangeArrowheads="1"/>
          </p:cNvSpPr>
          <p:nvPr/>
        </p:nvSpPr>
        <p:spPr bwMode="auto">
          <a:xfrm>
            <a:off x="4876800" y="914400"/>
            <a:ext cx="3886200" cy="548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7</a:t>
            </a: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152400" y="4648200"/>
            <a:ext cx="449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228600" y="2362200"/>
            <a:ext cx="20574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Rectangle 12"/>
          <p:cNvSpPr>
            <a:spLocks noChangeArrowheads="1"/>
          </p:cNvSpPr>
          <p:nvPr/>
        </p:nvSpPr>
        <p:spPr bwMode="auto">
          <a:xfrm>
            <a:off x="2209800" y="2438400"/>
            <a:ext cx="23622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Rectangle 13"/>
          <p:cNvSpPr>
            <a:spLocks noChangeArrowheads="1"/>
          </p:cNvSpPr>
          <p:nvPr/>
        </p:nvSpPr>
        <p:spPr bwMode="auto">
          <a:xfrm>
            <a:off x="2209800" y="35052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Rectangle 14"/>
          <p:cNvSpPr>
            <a:spLocks noChangeArrowheads="1"/>
          </p:cNvSpPr>
          <p:nvPr/>
        </p:nvSpPr>
        <p:spPr bwMode="auto">
          <a:xfrm>
            <a:off x="3124200" y="4114800"/>
            <a:ext cx="152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15"/>
          <p:cNvSpPr>
            <a:spLocks noChangeArrowheads="1"/>
          </p:cNvSpPr>
          <p:nvPr/>
        </p:nvSpPr>
        <p:spPr bwMode="auto">
          <a:xfrm>
            <a:off x="3962400" y="3429000"/>
            <a:ext cx="685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Two Carbon Isotopes, </a:t>
            </a:r>
            <a:r>
              <a:rPr lang="en-US" smtClean="0">
                <a:solidFill>
                  <a:srgbClr val="6699FF"/>
                </a:solidFill>
              </a:rPr>
              <a:t>C-12</a:t>
            </a:r>
            <a:r>
              <a:rPr lang="en-US" smtClean="0"/>
              <a:t>, and </a:t>
            </a:r>
            <a:r>
              <a:rPr lang="en-US" smtClean="0">
                <a:solidFill>
                  <a:srgbClr val="FF66FF"/>
                </a:solidFill>
              </a:rPr>
              <a:t>C-14</a:t>
            </a:r>
          </a:p>
        </p:txBody>
      </p:sp>
      <p:pic>
        <p:nvPicPr>
          <p:cNvPr id="386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5745163"/>
          </a:xfrm>
          <a:prstGeom prst="rect">
            <a:avLst/>
          </a:prstGeom>
          <a:noFill/>
          <a:ln w="76200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6052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Two Carbon Isotopes, </a:t>
            </a:r>
            <a:r>
              <a:rPr lang="en-US" smtClean="0">
                <a:solidFill>
                  <a:srgbClr val="6699FF"/>
                </a:solidFill>
              </a:rPr>
              <a:t>C-12</a:t>
            </a:r>
            <a:r>
              <a:rPr lang="en-US" smtClean="0"/>
              <a:t>, and </a:t>
            </a:r>
            <a:r>
              <a:rPr lang="en-US" smtClean="0">
                <a:solidFill>
                  <a:srgbClr val="FF66FF"/>
                </a:solidFill>
              </a:rPr>
              <a:t>C-14</a:t>
            </a:r>
          </a:p>
        </p:txBody>
      </p:sp>
      <p:pic>
        <p:nvPicPr>
          <p:cNvPr id="387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5745163"/>
          </a:xfrm>
          <a:prstGeom prst="rect">
            <a:avLst/>
          </a:prstGeom>
          <a:noFill/>
          <a:ln w="76200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7076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7696200" y="838200"/>
            <a:ext cx="14478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96200" y="5562600"/>
            <a:ext cx="14478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7079" name="TextBox 6"/>
          <p:cNvSpPr txBox="1">
            <a:spLocks noChangeArrowheads="1"/>
          </p:cNvSpPr>
          <p:nvPr/>
        </p:nvSpPr>
        <p:spPr bwMode="auto">
          <a:xfrm>
            <a:off x="6477000" y="2133600"/>
            <a:ext cx="190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Two extra neutrons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Two Carbon Isotopes, </a:t>
            </a:r>
            <a:r>
              <a:rPr lang="en-US" smtClean="0">
                <a:solidFill>
                  <a:srgbClr val="6699FF"/>
                </a:solidFill>
              </a:rPr>
              <a:t>C-12</a:t>
            </a:r>
            <a:r>
              <a:rPr lang="en-US" smtClean="0"/>
              <a:t>, and </a:t>
            </a:r>
            <a:r>
              <a:rPr lang="en-US" smtClean="0">
                <a:solidFill>
                  <a:srgbClr val="FF66FF"/>
                </a:solidFill>
              </a:rPr>
              <a:t>C-14</a:t>
            </a:r>
          </a:p>
        </p:txBody>
      </p:sp>
      <p:pic>
        <p:nvPicPr>
          <p:cNvPr id="388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5745163"/>
          </a:xfrm>
          <a:prstGeom prst="rect">
            <a:avLst/>
          </a:prstGeom>
          <a:noFill/>
          <a:ln w="76200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0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7696200" y="838200"/>
            <a:ext cx="14478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96200" y="5562600"/>
            <a:ext cx="14478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8103" name="TextBox 6"/>
          <p:cNvSpPr txBox="1">
            <a:spLocks noChangeArrowheads="1"/>
          </p:cNvSpPr>
          <p:nvPr/>
        </p:nvSpPr>
        <p:spPr bwMode="auto">
          <a:xfrm>
            <a:off x="6477000" y="2133600"/>
            <a:ext cx="190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Two extra neutrons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1612" y="3429000"/>
            <a:ext cx="7080785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 isotope is just a 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heavier form of the 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same element.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Two Carbon Isotopes, </a:t>
            </a:r>
            <a:r>
              <a:rPr lang="en-US" smtClean="0">
                <a:solidFill>
                  <a:srgbClr val="6699FF"/>
                </a:solidFill>
              </a:rPr>
              <a:t>C-12</a:t>
            </a:r>
            <a:r>
              <a:rPr lang="en-US" smtClean="0"/>
              <a:t>, and </a:t>
            </a:r>
            <a:r>
              <a:rPr lang="en-US" smtClean="0">
                <a:solidFill>
                  <a:srgbClr val="FF66FF"/>
                </a:solidFill>
              </a:rPr>
              <a:t>C-14</a:t>
            </a:r>
          </a:p>
        </p:txBody>
      </p:sp>
      <p:pic>
        <p:nvPicPr>
          <p:cNvPr id="388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5745163"/>
          </a:xfrm>
          <a:prstGeom prst="rect">
            <a:avLst/>
          </a:prstGeom>
          <a:noFill/>
          <a:ln w="76200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0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7696200" y="838200"/>
            <a:ext cx="14478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96200" y="5562600"/>
            <a:ext cx="14478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8103" name="TextBox 6"/>
          <p:cNvSpPr txBox="1">
            <a:spLocks noChangeArrowheads="1"/>
          </p:cNvSpPr>
          <p:nvPr/>
        </p:nvSpPr>
        <p:spPr bwMode="auto">
          <a:xfrm>
            <a:off x="6477000" y="2133600"/>
            <a:ext cx="190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Two extra neutrons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1612" y="3429000"/>
            <a:ext cx="7080785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 isotope is just a 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heavier form of the 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same element.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200400" y="1524000"/>
            <a:ext cx="2438400" cy="1981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7526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Carbon will always have 6 protons in its nucleus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5105400" y="2109335"/>
            <a:ext cx="3810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Two Carbon Isotopes, </a:t>
            </a:r>
            <a:r>
              <a:rPr lang="en-US" smtClean="0">
                <a:solidFill>
                  <a:srgbClr val="6699FF"/>
                </a:solidFill>
              </a:rPr>
              <a:t>C-12</a:t>
            </a:r>
            <a:r>
              <a:rPr lang="en-US" smtClean="0"/>
              <a:t>, and </a:t>
            </a:r>
            <a:r>
              <a:rPr lang="en-US" smtClean="0">
                <a:solidFill>
                  <a:srgbClr val="FF66FF"/>
                </a:solidFill>
              </a:rPr>
              <a:t>C-14</a:t>
            </a:r>
          </a:p>
        </p:txBody>
      </p:sp>
      <p:pic>
        <p:nvPicPr>
          <p:cNvPr id="388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5745163"/>
          </a:xfrm>
          <a:prstGeom prst="rect">
            <a:avLst/>
          </a:prstGeom>
          <a:noFill/>
          <a:ln w="76200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0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7696200" y="838200"/>
            <a:ext cx="14478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96200" y="5562600"/>
            <a:ext cx="14478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8103" name="TextBox 6"/>
          <p:cNvSpPr txBox="1">
            <a:spLocks noChangeArrowheads="1"/>
          </p:cNvSpPr>
          <p:nvPr/>
        </p:nvSpPr>
        <p:spPr bwMode="auto">
          <a:xfrm>
            <a:off x="6477000" y="2133600"/>
            <a:ext cx="190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Two extra neutrons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1612" y="3429000"/>
            <a:ext cx="7080785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 isotope is just a 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heavier form of the 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same element.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200400" y="1524000"/>
            <a:ext cx="2438400" cy="1981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7526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Carbon will always have 6 protons in its nucleus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5105400" y="2109335"/>
            <a:ext cx="3810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00FF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Two Carbon Isotopes, </a:t>
            </a:r>
            <a:r>
              <a:rPr lang="en-US" smtClean="0">
                <a:solidFill>
                  <a:srgbClr val="6699FF"/>
                </a:solidFill>
              </a:rPr>
              <a:t>C-12</a:t>
            </a:r>
            <a:r>
              <a:rPr lang="en-US" smtClean="0"/>
              <a:t>, and </a:t>
            </a:r>
            <a:r>
              <a:rPr lang="en-US" smtClean="0">
                <a:solidFill>
                  <a:srgbClr val="FF66FF"/>
                </a:solidFill>
              </a:rPr>
              <a:t>C-14</a:t>
            </a:r>
          </a:p>
        </p:txBody>
      </p:sp>
      <p:pic>
        <p:nvPicPr>
          <p:cNvPr id="388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5745163"/>
          </a:xfrm>
          <a:prstGeom prst="rect">
            <a:avLst/>
          </a:prstGeom>
          <a:noFill/>
          <a:ln w="76200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0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7696200" y="838200"/>
            <a:ext cx="14478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96200" y="5562600"/>
            <a:ext cx="14478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8103" name="TextBox 6"/>
          <p:cNvSpPr txBox="1">
            <a:spLocks noChangeArrowheads="1"/>
          </p:cNvSpPr>
          <p:nvPr/>
        </p:nvSpPr>
        <p:spPr bwMode="auto">
          <a:xfrm>
            <a:off x="6477000" y="2133600"/>
            <a:ext cx="190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Two extra neutrons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200400" y="1524000"/>
            <a:ext cx="2438400" cy="1981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7526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Carbon will always have </a:t>
            </a:r>
            <a:r>
              <a:rPr lang="en-US" sz="2400" dirty="0" smtClean="0">
                <a:solidFill>
                  <a:srgbClr val="00B0F0"/>
                </a:solidFill>
              </a:rPr>
              <a:t>6</a:t>
            </a:r>
            <a:r>
              <a:rPr lang="en-US" sz="2400" dirty="0" smtClean="0"/>
              <a:t> protons in its nucleus</a:t>
            </a:r>
            <a:endParaRPr lang="en-US" sz="2400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2362200" y="1752600"/>
            <a:ext cx="990600" cy="4267200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495365" y="1725706"/>
            <a:ext cx="990600" cy="4267200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/>
              <a:t>Atoms worksheet available.</a:t>
            </a:r>
          </a:p>
        </p:txBody>
      </p:sp>
      <p:pic>
        <p:nvPicPr>
          <p:cNvPr id="389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2878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3989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25" name="AutoShape 5"/>
          <p:cNvSpPr>
            <a:spLocks noChangeArrowheads="1"/>
          </p:cNvSpPr>
          <p:nvPr/>
        </p:nvSpPr>
        <p:spPr bwMode="auto">
          <a:xfrm>
            <a:off x="4724400" y="1219200"/>
            <a:ext cx="20574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FF">
                  <a:alpha val="35001"/>
                </a:srgbClr>
              </a:gs>
              <a:gs pos="100000">
                <a:srgbClr val="5E2F76">
                  <a:alpha val="37000"/>
                </a:srgbClr>
              </a:gs>
            </a:gsLst>
            <a:lin ang="5400000" scaled="1"/>
          </a:gra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19400"/>
            <a:ext cx="83792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Slideshow will skip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head for this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preview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6324600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hlinkClick r:id="rId2"/>
              </a:rPr>
              <a:t>Atoms and Periodic Table of the Elements Unit on </a:t>
            </a:r>
            <a:r>
              <a:rPr lang="en-US" sz="1600" dirty="0" err="1">
                <a:hlinkClick r:id="rId2"/>
              </a:rPr>
              <a:t>TpT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62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4038600" cy="57451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6699FF"/>
                </a:solidFill>
              </a:rPr>
              <a:t>What is the atomic symbol?</a:t>
            </a:r>
          </a:p>
          <a:p>
            <a:pPr eaLnBrk="1" hangingPunct="1"/>
            <a:r>
              <a:rPr lang="en-US" sz="2800" smtClean="0"/>
              <a:t>What is the atomic number?</a:t>
            </a:r>
          </a:p>
          <a:p>
            <a:pPr lvl="1" eaLnBrk="1" hangingPunct="1"/>
            <a:r>
              <a:rPr lang="en-US" sz="2400" smtClean="0"/>
              <a:t>How many Protons?</a:t>
            </a:r>
          </a:p>
          <a:p>
            <a:pPr lvl="1" eaLnBrk="1" hangingPunct="1"/>
            <a:r>
              <a:rPr lang="en-US" sz="2400" smtClean="0"/>
              <a:t>How many Electrons?</a:t>
            </a:r>
          </a:p>
          <a:p>
            <a:pPr eaLnBrk="1" hangingPunct="1"/>
            <a:r>
              <a:rPr lang="en-US" sz="2800" smtClean="0"/>
              <a:t>What is the atomic Mass?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411651" name="Picture 4" descr="flour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04800"/>
            <a:ext cx="3581400" cy="58674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11652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4419600" cy="57451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</a:t>
            </a:r>
            <a:r>
              <a:rPr lang="en-US" sz="2800" smtClean="0"/>
              <a:t> </a:t>
            </a:r>
            <a:r>
              <a:rPr lang="en-US" sz="2800" smtClean="0">
                <a:solidFill>
                  <a:srgbClr val="6699FF"/>
                </a:solidFill>
              </a:rPr>
              <a:t>F</a:t>
            </a:r>
          </a:p>
          <a:p>
            <a:pPr eaLnBrk="1" hangingPunct="1"/>
            <a:r>
              <a:rPr lang="en-US" sz="2800" smtClean="0"/>
              <a:t>What is the atomic number?</a:t>
            </a:r>
            <a:r>
              <a:rPr lang="en-US" sz="2800" smtClean="0">
                <a:solidFill>
                  <a:srgbClr val="FFFF00"/>
                </a:solidFill>
              </a:rPr>
              <a:t> </a:t>
            </a:r>
          </a:p>
          <a:p>
            <a:pPr lvl="1" eaLnBrk="1" hangingPunct="1"/>
            <a:r>
              <a:rPr lang="en-US" sz="2400" smtClean="0"/>
              <a:t>How many Protons? </a:t>
            </a:r>
          </a:p>
          <a:p>
            <a:pPr lvl="1" eaLnBrk="1" hangingPunct="1"/>
            <a:r>
              <a:rPr lang="en-US" sz="2400" smtClean="0"/>
              <a:t>How many Electrons?</a:t>
            </a:r>
          </a:p>
          <a:p>
            <a:pPr eaLnBrk="1" hangingPunct="1"/>
            <a:r>
              <a:rPr lang="en-US" sz="2800" smtClean="0"/>
              <a:t>What is the atomic Mass? 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412675" name="Picture 4" descr="flour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04800"/>
            <a:ext cx="3581400" cy="58674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12676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cxnSp>
        <p:nvCxnSpPr>
          <p:cNvPr id="412677" name="Straight Arrow Connector 6"/>
          <p:cNvCxnSpPr>
            <a:cxnSpLocks noChangeShapeType="1"/>
          </p:cNvCxnSpPr>
          <p:nvPr/>
        </p:nvCxnSpPr>
        <p:spPr bwMode="auto">
          <a:xfrm>
            <a:off x="2667000" y="1066800"/>
            <a:ext cx="3733800" cy="1828800"/>
          </a:xfrm>
          <a:prstGeom prst="straightConnector1">
            <a:avLst/>
          </a:prstGeom>
          <a:noFill/>
          <a:ln w="76200" algn="ctr">
            <a:solidFill>
              <a:srgbClr val="6699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8</a:t>
            </a:r>
          </a:p>
        </p:txBody>
      </p:sp>
      <p:sp>
        <p:nvSpPr>
          <p:cNvPr id="39944" name="Rectangle 10"/>
          <p:cNvSpPr>
            <a:spLocks noChangeArrowheads="1"/>
          </p:cNvSpPr>
          <p:nvPr/>
        </p:nvSpPr>
        <p:spPr bwMode="auto">
          <a:xfrm>
            <a:off x="152400" y="4648200"/>
            <a:ext cx="449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Rectangle 11"/>
          <p:cNvSpPr>
            <a:spLocks noChangeArrowheads="1"/>
          </p:cNvSpPr>
          <p:nvPr/>
        </p:nvSpPr>
        <p:spPr bwMode="auto">
          <a:xfrm>
            <a:off x="228600" y="2362200"/>
            <a:ext cx="20574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Rectangle 12"/>
          <p:cNvSpPr>
            <a:spLocks noChangeArrowheads="1"/>
          </p:cNvSpPr>
          <p:nvPr/>
        </p:nvSpPr>
        <p:spPr bwMode="auto">
          <a:xfrm>
            <a:off x="2209800" y="2438400"/>
            <a:ext cx="23622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Rectangle 13"/>
          <p:cNvSpPr>
            <a:spLocks noChangeArrowheads="1"/>
          </p:cNvSpPr>
          <p:nvPr/>
        </p:nvSpPr>
        <p:spPr bwMode="auto">
          <a:xfrm>
            <a:off x="2209800" y="35052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Rectangle 14"/>
          <p:cNvSpPr>
            <a:spLocks noChangeArrowheads="1"/>
          </p:cNvSpPr>
          <p:nvPr/>
        </p:nvSpPr>
        <p:spPr bwMode="auto">
          <a:xfrm>
            <a:off x="3124200" y="4114800"/>
            <a:ext cx="152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Rectangle 15"/>
          <p:cNvSpPr>
            <a:spLocks noChangeArrowheads="1"/>
          </p:cNvSpPr>
          <p:nvPr/>
        </p:nvSpPr>
        <p:spPr bwMode="auto">
          <a:xfrm>
            <a:off x="3962400" y="3429000"/>
            <a:ext cx="685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Rectangle 16"/>
          <p:cNvSpPr>
            <a:spLocks noChangeArrowheads="1"/>
          </p:cNvSpPr>
          <p:nvPr/>
        </p:nvSpPr>
        <p:spPr bwMode="auto">
          <a:xfrm>
            <a:off x="3276600" y="35814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4419600" cy="57451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 F</a:t>
            </a:r>
          </a:p>
          <a:p>
            <a:pPr eaLnBrk="1" hangingPunct="1"/>
            <a:r>
              <a:rPr lang="en-US" sz="2800" smtClean="0">
                <a:solidFill>
                  <a:srgbClr val="6699FF"/>
                </a:solidFill>
              </a:rPr>
              <a:t>What is the atomic number?</a:t>
            </a:r>
            <a:r>
              <a:rPr lang="en-US" sz="2800" smtClean="0">
                <a:solidFill>
                  <a:srgbClr val="FFFF00"/>
                </a:solidFill>
              </a:rPr>
              <a:t> </a:t>
            </a:r>
          </a:p>
          <a:p>
            <a:pPr lvl="1" eaLnBrk="1" hangingPunct="1"/>
            <a:r>
              <a:rPr lang="en-US" sz="2400" smtClean="0"/>
              <a:t>How many Protons? </a:t>
            </a:r>
          </a:p>
          <a:p>
            <a:pPr lvl="1" eaLnBrk="1" hangingPunct="1"/>
            <a:r>
              <a:rPr lang="en-US" sz="2400" smtClean="0"/>
              <a:t>How many Electrons?</a:t>
            </a:r>
          </a:p>
          <a:p>
            <a:pPr eaLnBrk="1" hangingPunct="1"/>
            <a:r>
              <a:rPr lang="en-US" sz="2800" smtClean="0"/>
              <a:t>What is the atomic Mass?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413699" name="Picture 4" descr="flour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04800"/>
            <a:ext cx="3581400" cy="58674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13700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4419600" cy="57451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 F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number?</a:t>
            </a:r>
            <a:r>
              <a:rPr lang="en-US" sz="2800" smtClean="0"/>
              <a:t> </a:t>
            </a:r>
            <a:r>
              <a:rPr lang="en-US" sz="2800" smtClean="0">
                <a:solidFill>
                  <a:srgbClr val="6699FF"/>
                </a:solidFill>
              </a:rPr>
              <a:t>9</a:t>
            </a:r>
          </a:p>
          <a:p>
            <a:pPr lvl="1" eaLnBrk="1" hangingPunct="1"/>
            <a:r>
              <a:rPr lang="en-US" sz="2400" smtClean="0"/>
              <a:t>How many Protons? </a:t>
            </a:r>
          </a:p>
          <a:p>
            <a:pPr lvl="1" eaLnBrk="1" hangingPunct="1"/>
            <a:r>
              <a:rPr lang="en-US" sz="2400" smtClean="0"/>
              <a:t>How many Electrons? </a:t>
            </a:r>
          </a:p>
          <a:p>
            <a:pPr eaLnBrk="1" hangingPunct="1"/>
            <a:r>
              <a:rPr lang="en-US" sz="2800" smtClean="0"/>
              <a:t>What is the atomic Mass? 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414723" name="Picture 4" descr="flour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04800"/>
            <a:ext cx="3581400" cy="58674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14724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cxnSp>
        <p:nvCxnSpPr>
          <p:cNvPr id="414725" name="Straight Arrow Connector 5"/>
          <p:cNvCxnSpPr>
            <a:cxnSpLocks noChangeShapeType="1"/>
          </p:cNvCxnSpPr>
          <p:nvPr/>
        </p:nvCxnSpPr>
        <p:spPr bwMode="auto">
          <a:xfrm flipV="1">
            <a:off x="2895600" y="1219200"/>
            <a:ext cx="2362200" cy="838200"/>
          </a:xfrm>
          <a:prstGeom prst="straightConnector1">
            <a:avLst/>
          </a:prstGeom>
          <a:noFill/>
          <a:ln w="76200" algn="ctr">
            <a:solidFill>
              <a:srgbClr val="6699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4419600" cy="57451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 F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number? 9</a:t>
            </a:r>
          </a:p>
          <a:p>
            <a:pPr lvl="1" eaLnBrk="1" hangingPunct="1"/>
            <a:r>
              <a:rPr lang="en-US" sz="2400" smtClean="0">
                <a:solidFill>
                  <a:srgbClr val="6699FF"/>
                </a:solidFill>
              </a:rPr>
              <a:t>How many Protons? </a:t>
            </a:r>
          </a:p>
          <a:p>
            <a:pPr lvl="1" eaLnBrk="1" hangingPunct="1"/>
            <a:r>
              <a:rPr lang="en-US" sz="2400" smtClean="0"/>
              <a:t>How many Electrons? </a:t>
            </a:r>
          </a:p>
          <a:p>
            <a:pPr eaLnBrk="1" hangingPunct="1"/>
            <a:r>
              <a:rPr lang="en-US" sz="2800" smtClean="0"/>
              <a:t>What is the atomic Mass? 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415747" name="Picture 4" descr="flour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04800"/>
            <a:ext cx="3581400" cy="58674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15748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4419600" cy="57451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 F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number? 9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Protons?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6699FF"/>
                </a:solidFill>
              </a:rPr>
              <a:t>9</a:t>
            </a:r>
          </a:p>
          <a:p>
            <a:pPr lvl="1" eaLnBrk="1" hangingPunct="1"/>
            <a:r>
              <a:rPr lang="en-US" sz="2400" smtClean="0"/>
              <a:t>How many Electrons? </a:t>
            </a:r>
          </a:p>
          <a:p>
            <a:pPr eaLnBrk="1" hangingPunct="1"/>
            <a:r>
              <a:rPr lang="en-US" sz="2800" smtClean="0"/>
              <a:t>What is the atomic Mass? 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    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416771" name="Picture 4" descr="flour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04800"/>
            <a:ext cx="3581400" cy="58674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16772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cxnSp>
        <p:nvCxnSpPr>
          <p:cNvPr id="416773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4267200" y="1447800"/>
            <a:ext cx="1143000" cy="838200"/>
          </a:xfrm>
          <a:prstGeom prst="straightConnector1">
            <a:avLst/>
          </a:prstGeom>
          <a:noFill/>
          <a:ln w="76200" algn="ctr">
            <a:solidFill>
              <a:srgbClr val="6699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4419600" cy="57451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 F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number? 9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Protons? 9</a:t>
            </a:r>
          </a:p>
          <a:p>
            <a:pPr lvl="1" eaLnBrk="1" hangingPunct="1"/>
            <a:r>
              <a:rPr lang="en-US" sz="2400" smtClean="0">
                <a:solidFill>
                  <a:srgbClr val="6699FF"/>
                </a:solidFill>
              </a:rPr>
              <a:t>How many Electrons?</a:t>
            </a:r>
            <a:r>
              <a:rPr lang="en-US" sz="2400" smtClean="0"/>
              <a:t> </a:t>
            </a:r>
          </a:p>
          <a:p>
            <a:pPr eaLnBrk="1" hangingPunct="1"/>
            <a:r>
              <a:rPr lang="en-US" sz="2800" smtClean="0"/>
              <a:t>What is the atomic Mass? 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    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417795" name="Picture 4" descr="flour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04800"/>
            <a:ext cx="3581400" cy="58674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17796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4419600" cy="57451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 F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number? 9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Protons? 9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Electrons?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6699FF"/>
                </a:solidFill>
              </a:rPr>
              <a:t>9</a:t>
            </a:r>
          </a:p>
          <a:p>
            <a:pPr eaLnBrk="1" hangingPunct="1"/>
            <a:r>
              <a:rPr lang="en-US" sz="2800" smtClean="0"/>
              <a:t>What is the atomic Mass? 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418819" name="Picture 4" descr="flour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04800"/>
            <a:ext cx="3581400" cy="58674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18820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cxnSp>
        <p:nvCxnSpPr>
          <p:cNvPr id="418821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4229100" y="1714500"/>
            <a:ext cx="1524000" cy="838200"/>
          </a:xfrm>
          <a:prstGeom prst="straightConnector1">
            <a:avLst/>
          </a:prstGeom>
          <a:noFill/>
          <a:ln w="76200" algn="ctr">
            <a:solidFill>
              <a:srgbClr val="6699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44196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What is the atomic symbol? F</a:t>
            </a:r>
          </a:p>
          <a:p>
            <a:pPr eaLnBrk="1" hangingPunct="1"/>
            <a:r>
              <a:rPr lang="en-US" sz="2800" smtClean="0"/>
              <a:t>What is the atomic number? 9</a:t>
            </a:r>
          </a:p>
          <a:p>
            <a:pPr lvl="1" eaLnBrk="1" hangingPunct="1"/>
            <a:r>
              <a:rPr lang="en-US" sz="2400" smtClean="0"/>
              <a:t>How many Protons? 9</a:t>
            </a:r>
          </a:p>
          <a:p>
            <a:pPr lvl="1" eaLnBrk="1" hangingPunct="1"/>
            <a:r>
              <a:rPr lang="en-US" sz="2400" smtClean="0"/>
              <a:t>How many Electrons? 9</a:t>
            </a:r>
          </a:p>
          <a:p>
            <a:pPr eaLnBrk="1" hangingPunct="1"/>
            <a:r>
              <a:rPr lang="en-US" sz="2800" smtClean="0">
                <a:solidFill>
                  <a:srgbClr val="6699FF"/>
                </a:solidFill>
              </a:rPr>
              <a:t>What is the atomic Mass?</a:t>
            </a:r>
            <a:r>
              <a:rPr lang="en-US" sz="2800" smtClean="0"/>
              <a:t> 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419843" name="Picture 4" descr="flour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04800"/>
            <a:ext cx="3581400" cy="58674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19844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4419600" cy="57451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 F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number? 9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Protons? 9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Electrons? 9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Mass?</a:t>
            </a:r>
            <a:r>
              <a:rPr lang="en-US" sz="2800" smtClean="0"/>
              <a:t> </a:t>
            </a:r>
            <a:r>
              <a:rPr lang="en-US" sz="2800" smtClean="0">
                <a:solidFill>
                  <a:srgbClr val="6699FF"/>
                </a:solidFill>
              </a:rPr>
              <a:t>19 amu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lvl="1" eaLnBrk="1" hangingPunct="1">
              <a:buFontTx/>
              <a:buNone/>
            </a:pPr>
            <a:endParaRPr lang="en-US" sz="2400" smtClean="0">
              <a:solidFill>
                <a:srgbClr val="FFFF00"/>
              </a:solidFill>
            </a:endParaRPr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420867" name="Picture 4" descr="flour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04800"/>
            <a:ext cx="3581400" cy="58674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20868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cxnSp>
        <p:nvCxnSpPr>
          <p:cNvPr id="420869" name="Straight Arrow Connector 5"/>
          <p:cNvCxnSpPr>
            <a:cxnSpLocks noChangeShapeType="1"/>
          </p:cNvCxnSpPr>
          <p:nvPr/>
        </p:nvCxnSpPr>
        <p:spPr bwMode="auto">
          <a:xfrm>
            <a:off x="3505200" y="3886200"/>
            <a:ext cx="1828800" cy="1219200"/>
          </a:xfrm>
          <a:prstGeom prst="straightConnector1">
            <a:avLst/>
          </a:prstGeom>
          <a:noFill/>
          <a:ln w="76200" algn="ctr">
            <a:solidFill>
              <a:srgbClr val="6699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4419600" cy="57451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 F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number? 9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Protons? 9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Electrons? 9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Mass? 19 amu</a:t>
            </a:r>
          </a:p>
          <a:p>
            <a:pPr lvl="1" eaLnBrk="1" hangingPunct="1"/>
            <a:r>
              <a:rPr lang="en-US" sz="2400" smtClean="0">
                <a:solidFill>
                  <a:srgbClr val="6699FF"/>
                </a:solidFill>
              </a:rPr>
              <a:t>How many Neutrons?</a:t>
            </a:r>
          </a:p>
          <a:p>
            <a:pPr lvl="1" eaLnBrk="1" hangingPunct="1">
              <a:buFontTx/>
              <a:buNone/>
            </a:pPr>
            <a:endParaRPr lang="en-US" sz="2400" smtClean="0">
              <a:solidFill>
                <a:srgbClr val="FFFF00"/>
              </a:solidFill>
            </a:endParaRPr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421891" name="Picture 4" descr="flour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04800"/>
            <a:ext cx="3581400" cy="58674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21892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4419600" cy="57451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 F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number? 9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Protons? 9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Electrons? 9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Mass? 19 amu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Neutrons?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solidFill>
                  <a:srgbClr val="6699FF"/>
                </a:solidFill>
              </a:rPr>
              <a:t>    19</a:t>
            </a:r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422915" name="Picture 4" descr="flour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04800"/>
            <a:ext cx="3581400" cy="58674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22916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cxnSp>
        <p:nvCxnSpPr>
          <p:cNvPr id="422917" name="Straight Arrow Connector 6"/>
          <p:cNvCxnSpPr>
            <a:cxnSpLocks noChangeShapeType="1"/>
          </p:cNvCxnSpPr>
          <p:nvPr/>
        </p:nvCxnSpPr>
        <p:spPr bwMode="auto">
          <a:xfrm>
            <a:off x="2438400" y="4800600"/>
            <a:ext cx="2667000" cy="381000"/>
          </a:xfrm>
          <a:prstGeom prst="straightConnector1">
            <a:avLst/>
          </a:prstGeom>
          <a:noFill/>
          <a:ln w="76200" algn="ctr">
            <a:solidFill>
              <a:srgbClr val="6699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9</a:t>
            </a:r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152400" y="4648200"/>
            <a:ext cx="449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228600" y="2362200"/>
            <a:ext cx="20574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2209800" y="2438400"/>
            <a:ext cx="23622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3"/>
          <p:cNvSpPr>
            <a:spLocks noChangeArrowheads="1"/>
          </p:cNvSpPr>
          <p:nvPr/>
        </p:nvSpPr>
        <p:spPr bwMode="auto">
          <a:xfrm>
            <a:off x="2209800" y="35052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Rectangle 14"/>
          <p:cNvSpPr>
            <a:spLocks noChangeArrowheads="1"/>
          </p:cNvSpPr>
          <p:nvPr/>
        </p:nvSpPr>
        <p:spPr bwMode="auto">
          <a:xfrm>
            <a:off x="3124200" y="4114800"/>
            <a:ext cx="152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5"/>
          <p:cNvSpPr>
            <a:spLocks noChangeArrowheads="1"/>
          </p:cNvSpPr>
          <p:nvPr/>
        </p:nvSpPr>
        <p:spPr bwMode="auto">
          <a:xfrm>
            <a:off x="3962400" y="3429000"/>
            <a:ext cx="685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6"/>
          <p:cNvSpPr>
            <a:spLocks noChangeArrowheads="1"/>
          </p:cNvSpPr>
          <p:nvPr/>
        </p:nvSpPr>
        <p:spPr bwMode="auto">
          <a:xfrm>
            <a:off x="3276600" y="35814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Rectangle 17"/>
          <p:cNvSpPr>
            <a:spLocks noChangeArrowheads="1"/>
          </p:cNvSpPr>
          <p:nvPr/>
        </p:nvSpPr>
        <p:spPr bwMode="auto">
          <a:xfrm>
            <a:off x="3352800" y="38862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4419600" cy="57451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 F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number? 9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Protons? 9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Electrons? 9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Mass? 19 amu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Neutrons?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solidFill>
                  <a:srgbClr val="6699FF"/>
                </a:solidFill>
              </a:rPr>
              <a:t>    19 -</a:t>
            </a:r>
          </a:p>
          <a:p>
            <a:pPr lvl="1" eaLnBrk="1" hangingPunct="1"/>
            <a:endParaRPr lang="en-US" sz="2400" smtClean="0">
              <a:solidFill>
                <a:srgbClr val="6699FF"/>
              </a:solidFill>
            </a:endParaRPr>
          </a:p>
          <a:p>
            <a:pPr eaLnBrk="1" hangingPunct="1"/>
            <a:endParaRPr lang="en-US" sz="2800" smtClean="0"/>
          </a:p>
        </p:txBody>
      </p:sp>
      <p:pic>
        <p:nvPicPr>
          <p:cNvPr id="423939" name="Picture 4" descr="flour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04800"/>
            <a:ext cx="3581400" cy="58674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23940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4419600" cy="57451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 F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number? 9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Protons? 9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Electrons? 9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Mass? 19 amu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Neutrons?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    </a:t>
            </a:r>
            <a:r>
              <a:rPr lang="en-US" sz="2400" smtClean="0">
                <a:solidFill>
                  <a:srgbClr val="6699FF"/>
                </a:solidFill>
              </a:rPr>
              <a:t>19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smtClean="0">
                <a:solidFill>
                  <a:srgbClr val="FF66FF"/>
                </a:solidFill>
              </a:rPr>
              <a:t>- 9</a:t>
            </a:r>
          </a:p>
          <a:p>
            <a:pPr lvl="1" eaLnBrk="1" hangingPunct="1"/>
            <a:endParaRPr lang="en-US" sz="2400" smtClean="0">
              <a:solidFill>
                <a:srgbClr val="FF66FF"/>
              </a:solidFill>
            </a:endParaRPr>
          </a:p>
          <a:p>
            <a:pPr eaLnBrk="1" hangingPunct="1"/>
            <a:endParaRPr lang="en-US" sz="2800" smtClean="0"/>
          </a:p>
        </p:txBody>
      </p:sp>
      <p:pic>
        <p:nvPicPr>
          <p:cNvPr id="424963" name="Picture 4" descr="flour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04800"/>
            <a:ext cx="3581400" cy="58674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24964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286000" y="1219200"/>
            <a:ext cx="3048000" cy="3505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4966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2057400" y="1447800"/>
            <a:ext cx="3505200" cy="3048000"/>
          </a:xfrm>
          <a:prstGeom prst="straightConnector1">
            <a:avLst/>
          </a:prstGeom>
          <a:noFill/>
          <a:ln w="76200" algn="ctr">
            <a:solidFill>
              <a:srgbClr val="FF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4419600" cy="57451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 F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number? 9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Protons? 9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Electrons? 9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Mass? 19 amu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Neutrons?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    </a:t>
            </a:r>
            <a:r>
              <a:rPr lang="en-US" sz="2400" smtClean="0">
                <a:solidFill>
                  <a:srgbClr val="6699FF"/>
                </a:solidFill>
              </a:rPr>
              <a:t>19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smtClean="0">
                <a:solidFill>
                  <a:srgbClr val="FF66FF"/>
                </a:solidFill>
              </a:rPr>
              <a:t>- 9</a:t>
            </a:r>
            <a:r>
              <a:rPr lang="en-US" sz="2400" smtClean="0">
                <a:solidFill>
                  <a:srgbClr val="FFFF00"/>
                </a:solidFill>
              </a:rPr>
              <a:t> = 10</a:t>
            </a:r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425987" name="Picture 4" descr="flour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04800"/>
            <a:ext cx="3581400" cy="58674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25988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2286000" y="4343400"/>
            <a:ext cx="762000" cy="685800"/>
          </a:xfrm>
          <a:prstGeom prst="ellips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/>
              <a:t>Atoms worksheet available.</a:t>
            </a:r>
          </a:p>
        </p:txBody>
      </p:sp>
      <p:pic>
        <p:nvPicPr>
          <p:cNvPr id="427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2878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3989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13" name="AutoShape 5"/>
          <p:cNvSpPr>
            <a:spLocks noChangeArrowheads="1"/>
          </p:cNvSpPr>
          <p:nvPr/>
        </p:nvSpPr>
        <p:spPr bwMode="auto">
          <a:xfrm>
            <a:off x="4800600" y="2743200"/>
            <a:ext cx="20574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FF">
                  <a:alpha val="35001"/>
                </a:srgbClr>
              </a:gs>
              <a:gs pos="100000">
                <a:srgbClr val="5E2F76">
                  <a:alpha val="37000"/>
                </a:srgbClr>
              </a:gs>
            </a:gsLst>
            <a:lin ang="5400000" scaled="1"/>
          </a:gra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4038600" cy="5897563"/>
          </a:xfrm>
        </p:spPr>
        <p:txBody>
          <a:bodyPr/>
          <a:lstStyle/>
          <a:p>
            <a:pPr eaLnBrk="1" hangingPunct="1"/>
            <a:r>
              <a:rPr lang="en-US" sz="2800" smtClean="0"/>
              <a:t>What is the atomic symbol?</a:t>
            </a:r>
          </a:p>
          <a:p>
            <a:pPr eaLnBrk="1" hangingPunct="1"/>
            <a:r>
              <a:rPr lang="en-US" sz="2800" smtClean="0"/>
              <a:t>What is the atomic number?</a:t>
            </a:r>
          </a:p>
          <a:p>
            <a:pPr lvl="1" eaLnBrk="1" hangingPunct="1"/>
            <a:r>
              <a:rPr lang="en-US" sz="2400" smtClean="0"/>
              <a:t>How many Protons?</a:t>
            </a:r>
          </a:p>
          <a:p>
            <a:pPr lvl="1" eaLnBrk="1" hangingPunct="1"/>
            <a:r>
              <a:rPr lang="en-US" sz="2400" smtClean="0"/>
              <a:t>How many Electrons?</a:t>
            </a:r>
          </a:p>
          <a:p>
            <a:pPr eaLnBrk="1" hangingPunct="1"/>
            <a:r>
              <a:rPr lang="en-US" sz="2800" smtClean="0"/>
              <a:t>What is the atomic Mass?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428035" name="Picture 4" descr="flouri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0" y="2249488"/>
            <a:ext cx="952500" cy="885825"/>
          </a:xfrm>
        </p:spPr>
      </p:pic>
      <p:pic>
        <p:nvPicPr>
          <p:cNvPr id="428036" name="Picture 5" descr="arg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28600"/>
            <a:ext cx="4191000" cy="64008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28037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486400" y="3810000"/>
            <a:ext cx="2819400" cy="2667000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34200" y="304800"/>
            <a:ext cx="1828800" cy="1447800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28600"/>
            <a:ext cx="4343400" cy="5897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6699FF"/>
                </a:solidFill>
              </a:rPr>
              <a:t>What is the atomic symbol? </a:t>
            </a:r>
          </a:p>
          <a:p>
            <a:pPr eaLnBrk="1" hangingPunct="1"/>
            <a:r>
              <a:rPr lang="en-US" sz="2800" smtClean="0"/>
              <a:t>What is the atomic number? </a:t>
            </a:r>
          </a:p>
          <a:p>
            <a:pPr lvl="1" eaLnBrk="1" hangingPunct="1"/>
            <a:r>
              <a:rPr lang="en-US" sz="2400" smtClean="0"/>
              <a:t>How many Protons? </a:t>
            </a:r>
          </a:p>
          <a:p>
            <a:pPr lvl="1" eaLnBrk="1" hangingPunct="1"/>
            <a:r>
              <a:rPr lang="en-US" sz="2400" smtClean="0"/>
              <a:t>How many Electrons? </a:t>
            </a:r>
          </a:p>
          <a:p>
            <a:pPr eaLnBrk="1" hangingPunct="1"/>
            <a:r>
              <a:rPr lang="en-US" sz="2800" smtClean="0"/>
              <a:t>What is the atomic Mass? 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429060" name="Picture 4" descr="flouri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0" y="2249488"/>
            <a:ext cx="952500" cy="885825"/>
          </a:xfrm>
        </p:spPr>
      </p:pic>
      <p:pic>
        <p:nvPicPr>
          <p:cNvPr id="429061" name="Picture 5" descr="arg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"/>
            <a:ext cx="4114800" cy="64008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opyright © 2010 Ryan P. Murphy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934200" y="304800"/>
            <a:ext cx="1828800" cy="1447800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86400" y="3810000"/>
            <a:ext cx="2819400" cy="2667000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28600"/>
            <a:ext cx="4343400" cy="5897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</a:t>
            </a:r>
            <a:r>
              <a:rPr lang="en-US" sz="2800" smtClean="0"/>
              <a:t> </a:t>
            </a:r>
            <a:r>
              <a:rPr lang="en-US" sz="2800" smtClean="0">
                <a:solidFill>
                  <a:srgbClr val="6699FF"/>
                </a:solidFill>
              </a:rPr>
              <a:t>Ar</a:t>
            </a:r>
          </a:p>
          <a:p>
            <a:pPr eaLnBrk="1" hangingPunct="1"/>
            <a:r>
              <a:rPr lang="en-US" sz="2800" smtClean="0"/>
              <a:t>What is the atomic number? </a:t>
            </a:r>
          </a:p>
          <a:p>
            <a:pPr lvl="1" eaLnBrk="1" hangingPunct="1"/>
            <a:r>
              <a:rPr lang="en-US" sz="2400" smtClean="0"/>
              <a:t>How many Protons? </a:t>
            </a:r>
          </a:p>
          <a:p>
            <a:pPr lvl="1" eaLnBrk="1" hangingPunct="1"/>
            <a:r>
              <a:rPr lang="en-US" sz="2400" smtClean="0"/>
              <a:t>How many Electrons? </a:t>
            </a:r>
          </a:p>
          <a:p>
            <a:pPr eaLnBrk="1" hangingPunct="1"/>
            <a:r>
              <a:rPr lang="en-US" sz="2800" smtClean="0"/>
              <a:t>What is the atomic Mass? 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430084" name="Picture 4" descr="flouri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0" y="2249488"/>
            <a:ext cx="952500" cy="885825"/>
          </a:xfrm>
        </p:spPr>
      </p:pic>
      <p:pic>
        <p:nvPicPr>
          <p:cNvPr id="430085" name="Picture 5" descr="arg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"/>
            <a:ext cx="4114800" cy="64008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430086" name="Straight Arrow Connector 6"/>
          <p:cNvCxnSpPr>
            <a:cxnSpLocks noChangeShapeType="1"/>
          </p:cNvCxnSpPr>
          <p:nvPr/>
        </p:nvCxnSpPr>
        <p:spPr bwMode="auto">
          <a:xfrm>
            <a:off x="2895600" y="990600"/>
            <a:ext cx="3352800" cy="1676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8" name="Oval 7"/>
          <p:cNvSpPr/>
          <p:nvPr/>
        </p:nvSpPr>
        <p:spPr bwMode="auto">
          <a:xfrm>
            <a:off x="5410200" y="1371600"/>
            <a:ext cx="2895600" cy="2362200"/>
          </a:xfrm>
          <a:prstGeom prst="ellips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848600" y="304800"/>
            <a:ext cx="914400" cy="1371600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86400" y="3810000"/>
            <a:ext cx="2819400" cy="2667000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28600"/>
            <a:ext cx="4343400" cy="5897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 Ar</a:t>
            </a:r>
          </a:p>
          <a:p>
            <a:pPr eaLnBrk="1" hangingPunct="1"/>
            <a:r>
              <a:rPr lang="en-US" sz="2800" smtClean="0">
                <a:solidFill>
                  <a:srgbClr val="6699FF"/>
                </a:solidFill>
              </a:rPr>
              <a:t>What is the atomic number? </a:t>
            </a:r>
          </a:p>
          <a:p>
            <a:pPr lvl="1" eaLnBrk="1" hangingPunct="1"/>
            <a:r>
              <a:rPr lang="en-US" sz="2400" smtClean="0"/>
              <a:t>How many Protons? </a:t>
            </a:r>
          </a:p>
          <a:p>
            <a:pPr lvl="1" eaLnBrk="1" hangingPunct="1"/>
            <a:r>
              <a:rPr lang="en-US" sz="2400" smtClean="0"/>
              <a:t>How many Electrons? </a:t>
            </a:r>
          </a:p>
          <a:p>
            <a:pPr eaLnBrk="1" hangingPunct="1"/>
            <a:r>
              <a:rPr lang="en-US" sz="2800" smtClean="0"/>
              <a:t>What is the atomic Mass? 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431108" name="Picture 4" descr="flouri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0" y="2249488"/>
            <a:ext cx="952500" cy="885825"/>
          </a:xfrm>
        </p:spPr>
      </p:pic>
      <p:pic>
        <p:nvPicPr>
          <p:cNvPr id="431109" name="Picture 5" descr="arg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"/>
            <a:ext cx="4114800" cy="64008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6934200" y="304800"/>
            <a:ext cx="1828800" cy="1447800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3810000"/>
            <a:ext cx="2819400" cy="2667000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28600"/>
            <a:ext cx="4343400" cy="5897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 Ar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number?</a:t>
            </a:r>
            <a:r>
              <a:rPr lang="en-US" sz="2800" smtClean="0">
                <a:solidFill>
                  <a:srgbClr val="FFFF00"/>
                </a:solidFill>
              </a:rPr>
              <a:t> </a:t>
            </a:r>
            <a:r>
              <a:rPr lang="en-US" sz="2800" smtClean="0">
                <a:solidFill>
                  <a:srgbClr val="6699FF"/>
                </a:solidFill>
              </a:rPr>
              <a:t>18 </a:t>
            </a:r>
          </a:p>
          <a:p>
            <a:pPr lvl="1" eaLnBrk="1" hangingPunct="1"/>
            <a:r>
              <a:rPr lang="en-US" sz="2400" smtClean="0"/>
              <a:t>How many Protons? </a:t>
            </a:r>
          </a:p>
          <a:p>
            <a:pPr lvl="1" eaLnBrk="1" hangingPunct="1"/>
            <a:r>
              <a:rPr lang="en-US" sz="2400" smtClean="0"/>
              <a:t>How many Electrons? </a:t>
            </a:r>
          </a:p>
          <a:p>
            <a:pPr eaLnBrk="1" hangingPunct="1"/>
            <a:r>
              <a:rPr lang="en-US" sz="2800" smtClean="0"/>
              <a:t>What is the atomic Mass? 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432132" name="Picture 4" descr="flouri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0" y="2249488"/>
            <a:ext cx="952500" cy="885825"/>
          </a:xfrm>
        </p:spPr>
      </p:pic>
      <p:pic>
        <p:nvPicPr>
          <p:cNvPr id="432133" name="Picture 5" descr="arg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"/>
            <a:ext cx="4114800" cy="64008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7467600" y="228600"/>
            <a:ext cx="1676400" cy="1828800"/>
          </a:xfrm>
          <a:prstGeom prst="ellips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86400" y="3810000"/>
            <a:ext cx="2819400" cy="2667000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28600"/>
            <a:ext cx="4343400" cy="5897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 Ar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number? 18 </a:t>
            </a:r>
          </a:p>
          <a:p>
            <a:pPr lvl="1" eaLnBrk="1" hangingPunct="1"/>
            <a:r>
              <a:rPr lang="en-US" sz="2400" smtClean="0">
                <a:solidFill>
                  <a:srgbClr val="6699FF"/>
                </a:solidFill>
              </a:rPr>
              <a:t>How many Protons?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z="2400" smtClean="0"/>
              <a:t>How many Electrons? </a:t>
            </a:r>
          </a:p>
          <a:p>
            <a:pPr eaLnBrk="1" hangingPunct="1"/>
            <a:r>
              <a:rPr lang="en-US" sz="2800" smtClean="0"/>
              <a:t>What is the atomic Mass? 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433156" name="Picture 4" descr="flouri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0" y="2249488"/>
            <a:ext cx="952500" cy="885825"/>
          </a:xfrm>
        </p:spPr>
      </p:pic>
      <p:pic>
        <p:nvPicPr>
          <p:cNvPr id="433157" name="Picture 5" descr="arg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"/>
            <a:ext cx="4114800" cy="64008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5486400" y="3810000"/>
            <a:ext cx="2819400" cy="2667000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"/>
            <a:ext cx="7848600" cy="5943600"/>
          </a:xfr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00200" y="1219200"/>
            <a:ext cx="6629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-Nice neat notes that are legible and use indents when appropriate.      						-Example of indent.										           -Skip a line between topics										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 -Make visuals clear and well drawn. Please label.	                                                                          </a:t>
            </a: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438400" y="40386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2590800" y="4114800"/>
            <a:ext cx="304800" cy="3048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2362200" y="4191000"/>
            <a:ext cx="304800" cy="3048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2590800" y="4267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2209800" y="4038600"/>
            <a:ext cx="304800" cy="3048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2209800" y="41910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2362200" y="43434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1828800" y="3733800"/>
            <a:ext cx="1371600" cy="12192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1600200" y="3505200"/>
            <a:ext cx="1905000" cy="16764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2438400" y="487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2438400" y="3657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3429000" y="4267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 flipV="1">
            <a:off x="2819400" y="4495800"/>
            <a:ext cx="8382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657600" y="48006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Neutron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2819400" y="3886200"/>
            <a:ext cx="8382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3413125" y="3436938"/>
            <a:ext cx="244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3733800" y="3657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Proton</a:t>
            </a: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H="1">
            <a:off x="3657600" y="4343400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191000" y="41910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Electron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52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10</a:t>
            </a:r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152400" y="4648200"/>
            <a:ext cx="449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Rectangle 11"/>
          <p:cNvSpPr>
            <a:spLocks noChangeArrowheads="1"/>
          </p:cNvSpPr>
          <p:nvPr/>
        </p:nvSpPr>
        <p:spPr bwMode="auto">
          <a:xfrm>
            <a:off x="228600" y="2362200"/>
            <a:ext cx="20574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Rectangle 12"/>
          <p:cNvSpPr>
            <a:spLocks noChangeArrowheads="1"/>
          </p:cNvSpPr>
          <p:nvPr/>
        </p:nvSpPr>
        <p:spPr bwMode="auto">
          <a:xfrm>
            <a:off x="2209800" y="2438400"/>
            <a:ext cx="23622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Rectangle 13"/>
          <p:cNvSpPr>
            <a:spLocks noChangeArrowheads="1"/>
          </p:cNvSpPr>
          <p:nvPr/>
        </p:nvSpPr>
        <p:spPr bwMode="auto">
          <a:xfrm>
            <a:off x="2209800" y="35052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4"/>
          <p:cNvSpPr>
            <a:spLocks noChangeArrowheads="1"/>
          </p:cNvSpPr>
          <p:nvPr/>
        </p:nvSpPr>
        <p:spPr bwMode="auto">
          <a:xfrm>
            <a:off x="3124200" y="4114800"/>
            <a:ext cx="152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5"/>
          <p:cNvSpPr>
            <a:spLocks noChangeArrowheads="1"/>
          </p:cNvSpPr>
          <p:nvPr/>
        </p:nvSpPr>
        <p:spPr bwMode="auto">
          <a:xfrm>
            <a:off x="3962400" y="3429000"/>
            <a:ext cx="685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Rectangle 16"/>
          <p:cNvSpPr>
            <a:spLocks noChangeArrowheads="1"/>
          </p:cNvSpPr>
          <p:nvPr/>
        </p:nvSpPr>
        <p:spPr bwMode="auto">
          <a:xfrm>
            <a:off x="3276600" y="35814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Rectangle 17"/>
          <p:cNvSpPr>
            <a:spLocks noChangeArrowheads="1"/>
          </p:cNvSpPr>
          <p:nvPr/>
        </p:nvSpPr>
        <p:spPr bwMode="auto">
          <a:xfrm>
            <a:off x="3352800" y="38862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Rectangle 18"/>
          <p:cNvSpPr>
            <a:spLocks noChangeArrowheads="1"/>
          </p:cNvSpPr>
          <p:nvPr/>
        </p:nvSpPr>
        <p:spPr bwMode="auto">
          <a:xfrm>
            <a:off x="3581400" y="3505200"/>
            <a:ext cx="228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28600"/>
            <a:ext cx="4343400" cy="5897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 Ar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number? 18 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Protons?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6699FF"/>
                </a:solidFill>
              </a:rPr>
              <a:t>18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</a:p>
          <a:p>
            <a:pPr lvl="1" eaLnBrk="1" hangingPunct="1"/>
            <a:r>
              <a:rPr lang="en-US" sz="2400" smtClean="0"/>
              <a:t>How many Electrons? </a:t>
            </a:r>
          </a:p>
          <a:p>
            <a:pPr eaLnBrk="1" hangingPunct="1"/>
            <a:r>
              <a:rPr lang="en-US" sz="2800" smtClean="0"/>
              <a:t>What is the atomic Mass? 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434180" name="Picture 4" descr="flouri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0" y="2249488"/>
            <a:ext cx="952500" cy="885825"/>
          </a:xfrm>
        </p:spPr>
      </p:pic>
      <p:pic>
        <p:nvPicPr>
          <p:cNvPr id="434181" name="Picture 5" descr="arg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"/>
            <a:ext cx="4114800" cy="64008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7467600" y="228600"/>
            <a:ext cx="1676400" cy="1828800"/>
          </a:xfrm>
          <a:prstGeom prst="ellips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3810000"/>
            <a:ext cx="2819400" cy="2667000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28600"/>
            <a:ext cx="4343400" cy="5897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symbol? Ar</a:t>
            </a:r>
          </a:p>
          <a:p>
            <a:pPr eaLnBrk="1" hangingPunct="1"/>
            <a:r>
              <a:rPr lang="en-US" sz="2800" smtClean="0">
                <a:solidFill>
                  <a:srgbClr val="CCECFF"/>
                </a:solidFill>
              </a:rPr>
              <a:t>What is the atomic number? 18 </a:t>
            </a:r>
          </a:p>
          <a:p>
            <a:pPr lvl="1" eaLnBrk="1" hangingPunct="1"/>
            <a:r>
              <a:rPr lang="en-US" sz="2400" smtClean="0">
                <a:solidFill>
                  <a:srgbClr val="CCECFF"/>
                </a:solidFill>
              </a:rPr>
              <a:t>How many Protons? 18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z="2400" smtClean="0">
                <a:solidFill>
                  <a:srgbClr val="6699FF"/>
                </a:solidFill>
              </a:rPr>
              <a:t>How many Electrons? </a:t>
            </a:r>
          </a:p>
          <a:p>
            <a:pPr eaLnBrk="1" hangingPunct="1"/>
            <a:r>
              <a:rPr lang="en-US" sz="2800" smtClean="0"/>
              <a:t>What is the atomic Mass? 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435204" name="Picture 4" descr="flouri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0" y="2249488"/>
            <a:ext cx="952500" cy="885825"/>
          </a:xfrm>
        </p:spPr>
      </p:pic>
      <p:pic>
        <p:nvPicPr>
          <p:cNvPr id="435205" name="Picture 5" descr="arg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"/>
            <a:ext cx="4114800" cy="64008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5486400" y="3810000"/>
            <a:ext cx="2819400" cy="2667000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76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61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771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71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782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82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8213" name="TextBox 6"/>
          <p:cNvSpPr txBox="1">
            <a:spLocks noChangeArrowheads="1"/>
          </p:cNvSpPr>
          <p:nvPr/>
        </p:nvSpPr>
        <p:spPr bwMode="auto">
          <a:xfrm>
            <a:off x="685800" y="137160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FF0000"/>
                </a:solidFill>
              </a:rPr>
              <a:t>Hydrogen</a:t>
            </a:r>
          </a:p>
        </p:txBody>
      </p:sp>
      <p:sp>
        <p:nvSpPr>
          <p:cNvPr id="478214" name="TextBox 7"/>
          <p:cNvSpPr txBox="1">
            <a:spLocks noChangeArrowheads="1"/>
          </p:cNvSpPr>
          <p:nvPr/>
        </p:nvSpPr>
        <p:spPr bwMode="auto">
          <a:xfrm>
            <a:off x="2667000" y="1371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70C0"/>
                </a:solidFill>
              </a:rPr>
              <a:t>Helium </a:t>
            </a:r>
          </a:p>
        </p:txBody>
      </p:sp>
      <p:sp>
        <p:nvSpPr>
          <p:cNvPr id="478215" name="TextBox 8"/>
          <p:cNvSpPr txBox="1">
            <a:spLocks noChangeArrowheads="1"/>
          </p:cNvSpPr>
          <p:nvPr/>
        </p:nvSpPr>
        <p:spPr bwMode="auto">
          <a:xfrm>
            <a:off x="4648200" y="9144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00FF"/>
                </a:solidFill>
              </a:rPr>
              <a:t>Neon</a:t>
            </a:r>
            <a:r>
              <a:rPr lang="en-US"/>
              <a:t>n</a:t>
            </a:r>
          </a:p>
        </p:txBody>
      </p:sp>
      <p:sp>
        <p:nvSpPr>
          <p:cNvPr id="478216" name="TextBox 9"/>
          <p:cNvSpPr txBox="1">
            <a:spLocks noChangeArrowheads="1"/>
          </p:cNvSpPr>
          <p:nvPr/>
        </p:nvSpPr>
        <p:spPr bwMode="auto">
          <a:xfrm>
            <a:off x="4572000" y="13716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</a:rPr>
              <a:t>Krypton, Argon, Xenon,  Helium</a:t>
            </a:r>
          </a:p>
        </p:txBody>
      </p:sp>
      <p:sp>
        <p:nvSpPr>
          <p:cNvPr id="478217" name="TextBox 10"/>
          <p:cNvSpPr txBox="1">
            <a:spLocks noChangeArrowheads="1"/>
          </p:cNvSpPr>
          <p:nvPr/>
        </p:nvSpPr>
        <p:spPr bwMode="auto">
          <a:xfrm>
            <a:off x="6629400" y="14478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996633"/>
                </a:solidFill>
              </a:rPr>
              <a:t>Copper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79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92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228600"/>
            <a:ext cx="198323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50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0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02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228600"/>
            <a:ext cx="198323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50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Answers</a:t>
            </a:r>
          </a:p>
        </p:txBody>
      </p:sp>
      <p:sp>
        <p:nvSpPr>
          <p:cNvPr id="480262" name="TextBox 5"/>
          <p:cNvSpPr txBox="1">
            <a:spLocks noChangeArrowheads="1"/>
          </p:cNvSpPr>
          <p:nvPr/>
        </p:nvSpPr>
        <p:spPr bwMode="auto">
          <a:xfrm>
            <a:off x="685800" y="19050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Boron</a:t>
            </a:r>
          </a:p>
        </p:txBody>
      </p:sp>
      <p:sp>
        <p:nvSpPr>
          <p:cNvPr id="480263" name="TextBox 6"/>
          <p:cNvSpPr txBox="1">
            <a:spLocks noChangeArrowheads="1"/>
          </p:cNvSpPr>
          <p:nvPr/>
        </p:nvSpPr>
        <p:spPr bwMode="auto">
          <a:xfrm>
            <a:off x="609600" y="129540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80264" name="TextBox 7"/>
          <p:cNvSpPr txBox="1">
            <a:spLocks noChangeArrowheads="1"/>
          </p:cNvSpPr>
          <p:nvPr/>
        </p:nvSpPr>
        <p:spPr bwMode="auto">
          <a:xfrm>
            <a:off x="2819400" y="16002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480265" name="TextBox 8"/>
          <p:cNvSpPr txBox="1">
            <a:spLocks noChangeArrowheads="1"/>
          </p:cNvSpPr>
          <p:nvPr/>
        </p:nvSpPr>
        <p:spPr bwMode="auto">
          <a:xfrm>
            <a:off x="2514600" y="1295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80266" name="TextBox 9"/>
          <p:cNvSpPr txBox="1">
            <a:spLocks noChangeArrowheads="1"/>
          </p:cNvSpPr>
          <p:nvPr/>
        </p:nvSpPr>
        <p:spPr bwMode="auto">
          <a:xfrm>
            <a:off x="4876800" y="16002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</a:rPr>
              <a:t>Br</a:t>
            </a:r>
          </a:p>
        </p:txBody>
      </p:sp>
      <p:sp>
        <p:nvSpPr>
          <p:cNvPr id="480267" name="TextBox 10"/>
          <p:cNvSpPr txBox="1">
            <a:spLocks noChangeArrowheads="1"/>
          </p:cNvSpPr>
          <p:nvPr/>
        </p:nvSpPr>
        <p:spPr bwMode="auto">
          <a:xfrm>
            <a:off x="4724400" y="2286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79.90 amu</a:t>
            </a:r>
          </a:p>
        </p:txBody>
      </p:sp>
      <p:sp>
        <p:nvSpPr>
          <p:cNvPr id="480268" name="TextBox 11"/>
          <p:cNvSpPr txBox="1">
            <a:spLocks noChangeArrowheads="1"/>
          </p:cNvSpPr>
          <p:nvPr/>
        </p:nvSpPr>
        <p:spPr bwMode="auto">
          <a:xfrm>
            <a:off x="7239000" y="16002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80269" name="TextBox 12"/>
          <p:cNvSpPr txBox="1">
            <a:spLocks noChangeArrowheads="1"/>
          </p:cNvSpPr>
          <p:nvPr/>
        </p:nvSpPr>
        <p:spPr bwMode="auto">
          <a:xfrm>
            <a:off x="6553200" y="2133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Sulfur 32.065</a:t>
            </a:r>
          </a:p>
        </p:txBody>
      </p:sp>
      <p:sp>
        <p:nvSpPr>
          <p:cNvPr id="480270" name="TextBox 13"/>
          <p:cNvSpPr txBox="1">
            <a:spLocks noChangeArrowheads="1"/>
          </p:cNvSpPr>
          <p:nvPr/>
        </p:nvSpPr>
        <p:spPr bwMode="auto">
          <a:xfrm>
            <a:off x="914400" y="28956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</a:rPr>
              <a:t>Cs</a:t>
            </a:r>
          </a:p>
        </p:txBody>
      </p:sp>
      <p:sp>
        <p:nvSpPr>
          <p:cNvPr id="480271" name="TextBox 14"/>
          <p:cNvSpPr txBox="1">
            <a:spLocks noChangeArrowheads="1"/>
          </p:cNvSpPr>
          <p:nvPr/>
        </p:nvSpPr>
        <p:spPr bwMode="auto">
          <a:xfrm>
            <a:off x="533400" y="33528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Cesium 132.91</a:t>
            </a:r>
          </a:p>
        </p:txBody>
      </p:sp>
      <p:sp>
        <p:nvSpPr>
          <p:cNvPr id="480272" name="TextBox 15"/>
          <p:cNvSpPr txBox="1">
            <a:spLocks noChangeArrowheads="1"/>
          </p:cNvSpPr>
          <p:nvPr/>
        </p:nvSpPr>
        <p:spPr bwMode="auto">
          <a:xfrm>
            <a:off x="2819400" y="28194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</a:rPr>
              <a:t>Be</a:t>
            </a:r>
          </a:p>
        </p:txBody>
      </p:sp>
      <p:sp>
        <p:nvSpPr>
          <p:cNvPr id="480273" name="TextBox 16"/>
          <p:cNvSpPr txBox="1">
            <a:spLocks noChangeArrowheads="1"/>
          </p:cNvSpPr>
          <p:nvPr/>
        </p:nvSpPr>
        <p:spPr bwMode="auto">
          <a:xfrm>
            <a:off x="2590800" y="3352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Beryllium 9.01</a:t>
            </a:r>
          </a:p>
        </p:txBody>
      </p:sp>
      <p:sp>
        <p:nvSpPr>
          <p:cNvPr id="480274" name="TextBox 17"/>
          <p:cNvSpPr txBox="1">
            <a:spLocks noChangeArrowheads="1"/>
          </p:cNvSpPr>
          <p:nvPr/>
        </p:nvSpPr>
        <p:spPr bwMode="auto">
          <a:xfrm>
            <a:off x="4724400" y="3352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Lead 207.20</a:t>
            </a:r>
          </a:p>
        </p:txBody>
      </p:sp>
      <p:sp>
        <p:nvSpPr>
          <p:cNvPr id="480275" name="TextBox 18"/>
          <p:cNvSpPr txBox="1">
            <a:spLocks noChangeArrowheads="1"/>
          </p:cNvSpPr>
          <p:nvPr/>
        </p:nvSpPr>
        <p:spPr bwMode="auto">
          <a:xfrm>
            <a:off x="7010400" y="27432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480276" name="TextBox 19"/>
          <p:cNvSpPr txBox="1">
            <a:spLocks noChangeArrowheads="1"/>
          </p:cNvSpPr>
          <p:nvPr/>
        </p:nvSpPr>
        <p:spPr bwMode="auto">
          <a:xfrm>
            <a:off x="6858000" y="34290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35.45 amu</a:t>
            </a:r>
          </a:p>
        </p:txBody>
      </p:sp>
      <p:sp>
        <p:nvSpPr>
          <p:cNvPr id="480277" name="TextBox 20"/>
          <p:cNvSpPr txBox="1">
            <a:spLocks noChangeArrowheads="1"/>
          </p:cNvSpPr>
          <p:nvPr/>
        </p:nvSpPr>
        <p:spPr bwMode="auto">
          <a:xfrm>
            <a:off x="990600" y="37338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</a:rPr>
              <a:t>Au</a:t>
            </a:r>
          </a:p>
        </p:txBody>
      </p:sp>
      <p:sp>
        <p:nvSpPr>
          <p:cNvPr id="480278" name="TextBox 21"/>
          <p:cNvSpPr txBox="1">
            <a:spLocks noChangeArrowheads="1"/>
          </p:cNvSpPr>
          <p:nvPr/>
        </p:nvSpPr>
        <p:spPr bwMode="auto">
          <a:xfrm>
            <a:off x="685800" y="44958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196.97 amu</a:t>
            </a:r>
          </a:p>
        </p:txBody>
      </p:sp>
      <p:sp>
        <p:nvSpPr>
          <p:cNvPr id="480279" name="TextBox 22"/>
          <p:cNvSpPr txBox="1">
            <a:spLocks noChangeArrowheads="1"/>
          </p:cNvSpPr>
          <p:nvPr/>
        </p:nvSpPr>
        <p:spPr bwMode="auto">
          <a:xfrm>
            <a:off x="3048000" y="381000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80280" name="TextBox 23"/>
          <p:cNvSpPr txBox="1">
            <a:spLocks noChangeArrowheads="1"/>
          </p:cNvSpPr>
          <p:nvPr/>
        </p:nvSpPr>
        <p:spPr bwMode="auto">
          <a:xfrm>
            <a:off x="2743200" y="4191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Oxygen</a:t>
            </a:r>
          </a:p>
        </p:txBody>
      </p:sp>
      <p:sp>
        <p:nvSpPr>
          <p:cNvPr id="480281" name="TextBox 24"/>
          <p:cNvSpPr txBox="1">
            <a:spLocks noChangeArrowheads="1"/>
          </p:cNvSpPr>
          <p:nvPr/>
        </p:nvSpPr>
        <p:spPr bwMode="auto">
          <a:xfrm>
            <a:off x="4953000" y="3962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</a:rPr>
              <a:t>Ir</a:t>
            </a:r>
          </a:p>
        </p:txBody>
      </p:sp>
      <p:sp>
        <p:nvSpPr>
          <p:cNvPr id="480282" name="TextBox 25"/>
          <p:cNvSpPr txBox="1">
            <a:spLocks noChangeArrowheads="1"/>
          </p:cNvSpPr>
          <p:nvPr/>
        </p:nvSpPr>
        <p:spPr bwMode="auto">
          <a:xfrm>
            <a:off x="4648200" y="4419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Iridium 192.22</a:t>
            </a:r>
          </a:p>
        </p:txBody>
      </p:sp>
      <p:sp>
        <p:nvSpPr>
          <p:cNvPr id="480283" name="TextBox 26"/>
          <p:cNvSpPr txBox="1">
            <a:spLocks noChangeArrowheads="1"/>
          </p:cNvSpPr>
          <p:nvPr/>
        </p:nvSpPr>
        <p:spPr bwMode="auto">
          <a:xfrm>
            <a:off x="6781800" y="4419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Neon 20.18</a:t>
            </a:r>
          </a:p>
        </p:txBody>
      </p:sp>
      <p:sp>
        <p:nvSpPr>
          <p:cNvPr id="480284" name="TextBox 27"/>
          <p:cNvSpPr txBox="1">
            <a:spLocks noChangeArrowheads="1"/>
          </p:cNvSpPr>
          <p:nvPr/>
        </p:nvSpPr>
        <p:spPr bwMode="auto">
          <a:xfrm>
            <a:off x="6553200" y="38100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80285" name="TextBox 28"/>
          <p:cNvSpPr txBox="1">
            <a:spLocks noChangeArrowheads="1"/>
          </p:cNvSpPr>
          <p:nvPr/>
        </p:nvSpPr>
        <p:spPr bwMode="auto">
          <a:xfrm>
            <a:off x="2514600" y="373380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80286" name="TextBox 29"/>
          <p:cNvSpPr txBox="1">
            <a:spLocks noChangeArrowheads="1"/>
          </p:cNvSpPr>
          <p:nvPr/>
        </p:nvSpPr>
        <p:spPr bwMode="auto">
          <a:xfrm>
            <a:off x="609600" y="37338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79</a:t>
            </a:r>
          </a:p>
        </p:txBody>
      </p:sp>
      <p:sp>
        <p:nvSpPr>
          <p:cNvPr id="480287" name="TextBox 30"/>
          <p:cNvSpPr txBox="1">
            <a:spLocks noChangeArrowheads="1"/>
          </p:cNvSpPr>
          <p:nvPr/>
        </p:nvSpPr>
        <p:spPr bwMode="auto">
          <a:xfrm>
            <a:off x="4572000" y="26670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82</a:t>
            </a:r>
          </a:p>
        </p:txBody>
      </p:sp>
      <p:sp>
        <p:nvSpPr>
          <p:cNvPr id="480288" name="TextBox 31"/>
          <p:cNvSpPr txBox="1">
            <a:spLocks noChangeArrowheads="1"/>
          </p:cNvSpPr>
          <p:nvPr/>
        </p:nvSpPr>
        <p:spPr bwMode="auto">
          <a:xfrm>
            <a:off x="6553200" y="2667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480289" name="TextBox 32"/>
          <p:cNvSpPr txBox="1">
            <a:spLocks noChangeArrowheads="1"/>
          </p:cNvSpPr>
          <p:nvPr/>
        </p:nvSpPr>
        <p:spPr bwMode="auto">
          <a:xfrm>
            <a:off x="4572000" y="12954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480290" name="TextBox 33"/>
          <p:cNvSpPr txBox="1">
            <a:spLocks noChangeArrowheads="1"/>
          </p:cNvSpPr>
          <p:nvPr/>
        </p:nvSpPr>
        <p:spPr bwMode="auto">
          <a:xfrm>
            <a:off x="990600" y="51054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480291" name="TextBox 34"/>
          <p:cNvSpPr txBox="1">
            <a:spLocks noChangeArrowheads="1"/>
          </p:cNvSpPr>
          <p:nvPr/>
        </p:nvSpPr>
        <p:spPr bwMode="auto">
          <a:xfrm>
            <a:off x="609600" y="48768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102</a:t>
            </a:r>
          </a:p>
        </p:txBody>
      </p:sp>
      <p:sp>
        <p:nvSpPr>
          <p:cNvPr id="480292" name="TextBox 35"/>
          <p:cNvSpPr txBox="1">
            <a:spLocks noChangeArrowheads="1"/>
          </p:cNvSpPr>
          <p:nvPr/>
        </p:nvSpPr>
        <p:spPr bwMode="auto">
          <a:xfrm>
            <a:off x="685800" y="5486400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bg1"/>
                </a:solidFill>
              </a:rPr>
              <a:t>Nobelium</a:t>
            </a:r>
          </a:p>
        </p:txBody>
      </p:sp>
      <p:sp>
        <p:nvSpPr>
          <p:cNvPr id="480293" name="TextBox 36"/>
          <p:cNvSpPr txBox="1">
            <a:spLocks noChangeArrowheads="1"/>
          </p:cNvSpPr>
          <p:nvPr/>
        </p:nvSpPr>
        <p:spPr bwMode="auto">
          <a:xfrm>
            <a:off x="2819400" y="54864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Zinc</a:t>
            </a:r>
          </a:p>
        </p:txBody>
      </p:sp>
      <p:sp>
        <p:nvSpPr>
          <p:cNvPr id="480294" name="TextBox 37"/>
          <p:cNvSpPr txBox="1">
            <a:spLocks noChangeArrowheads="1"/>
          </p:cNvSpPr>
          <p:nvPr/>
        </p:nvSpPr>
        <p:spPr bwMode="auto">
          <a:xfrm>
            <a:off x="2743200" y="5867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65.41</a:t>
            </a:r>
          </a:p>
        </p:txBody>
      </p:sp>
      <p:sp>
        <p:nvSpPr>
          <p:cNvPr id="480295" name="TextBox 38"/>
          <p:cNvSpPr txBox="1">
            <a:spLocks noChangeArrowheads="1"/>
          </p:cNvSpPr>
          <p:nvPr/>
        </p:nvSpPr>
        <p:spPr bwMode="auto">
          <a:xfrm>
            <a:off x="2514600" y="48006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80296" name="TextBox 39"/>
          <p:cNvSpPr txBox="1">
            <a:spLocks noChangeArrowheads="1"/>
          </p:cNvSpPr>
          <p:nvPr/>
        </p:nvSpPr>
        <p:spPr bwMode="auto">
          <a:xfrm>
            <a:off x="5029200" y="51054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80297" name="TextBox 40"/>
          <p:cNvSpPr txBox="1">
            <a:spLocks noChangeArrowheads="1"/>
          </p:cNvSpPr>
          <p:nvPr/>
        </p:nvSpPr>
        <p:spPr bwMode="auto">
          <a:xfrm>
            <a:off x="4876800" y="5486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Hydrogen</a:t>
            </a:r>
          </a:p>
        </p:txBody>
      </p:sp>
      <p:sp>
        <p:nvSpPr>
          <p:cNvPr id="480298" name="TextBox 41"/>
          <p:cNvSpPr txBox="1">
            <a:spLocks noChangeArrowheads="1"/>
          </p:cNvSpPr>
          <p:nvPr/>
        </p:nvSpPr>
        <p:spPr bwMode="auto">
          <a:xfrm>
            <a:off x="4876800" y="5867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1.01</a:t>
            </a:r>
          </a:p>
        </p:txBody>
      </p:sp>
      <p:sp>
        <p:nvSpPr>
          <p:cNvPr id="480299" name="TextBox 42"/>
          <p:cNvSpPr txBox="1">
            <a:spLocks noChangeArrowheads="1"/>
          </p:cNvSpPr>
          <p:nvPr/>
        </p:nvSpPr>
        <p:spPr bwMode="auto">
          <a:xfrm>
            <a:off x="4572000" y="50292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80300" name="TextBox 43"/>
          <p:cNvSpPr txBox="1">
            <a:spLocks noChangeArrowheads="1"/>
          </p:cNvSpPr>
          <p:nvPr/>
        </p:nvSpPr>
        <p:spPr bwMode="auto">
          <a:xfrm>
            <a:off x="7162800" y="51816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480301" name="TextBox 44"/>
          <p:cNvSpPr txBox="1">
            <a:spLocks noChangeArrowheads="1"/>
          </p:cNvSpPr>
          <p:nvPr/>
        </p:nvSpPr>
        <p:spPr bwMode="auto">
          <a:xfrm>
            <a:off x="6705600" y="56388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Calcium</a:t>
            </a:r>
          </a:p>
        </p:txBody>
      </p:sp>
      <p:sp>
        <p:nvSpPr>
          <p:cNvPr id="480302" name="TextBox 45"/>
          <p:cNvSpPr txBox="1">
            <a:spLocks noChangeArrowheads="1"/>
          </p:cNvSpPr>
          <p:nvPr/>
        </p:nvSpPr>
        <p:spPr bwMode="auto">
          <a:xfrm>
            <a:off x="6629400" y="48768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2688" y="21844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10.81 </a:t>
            </a:r>
            <a:r>
              <a:rPr lang="en-US" sz="1600" dirty="0" err="1" smtClean="0">
                <a:solidFill>
                  <a:schemeClr val="bg1"/>
                </a:solidFill>
              </a:rPr>
              <a:t>amu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057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Nitrogen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40386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What is the atomic symbol?</a:t>
            </a:r>
          </a:p>
          <a:p>
            <a:pPr eaLnBrk="1" hangingPunct="1"/>
            <a:r>
              <a:rPr lang="en-US" sz="2800" smtClean="0"/>
              <a:t>What is the atomic number?</a:t>
            </a:r>
          </a:p>
          <a:p>
            <a:pPr lvl="1" eaLnBrk="1" hangingPunct="1"/>
            <a:r>
              <a:rPr lang="en-US" sz="2400" smtClean="0"/>
              <a:t>How many Protons?</a:t>
            </a:r>
          </a:p>
          <a:p>
            <a:pPr lvl="1" eaLnBrk="1" hangingPunct="1"/>
            <a:r>
              <a:rPr lang="en-US" sz="2400" smtClean="0"/>
              <a:t>How many Electrons?</a:t>
            </a:r>
          </a:p>
          <a:p>
            <a:pPr eaLnBrk="1" hangingPunct="1"/>
            <a:r>
              <a:rPr lang="en-US" sz="2800" smtClean="0"/>
              <a:t>What is the atomic Mass?</a:t>
            </a: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481283" name="Picture 5" descr="Bor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4100" y="2170113"/>
            <a:ext cx="1066800" cy="1047750"/>
          </a:xfrm>
        </p:spPr>
      </p:pic>
      <p:pic>
        <p:nvPicPr>
          <p:cNvPr id="481284" name="Picture 4" descr="rcc6_3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447800"/>
            <a:ext cx="3810000" cy="40640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81285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715000" y="1752600"/>
            <a:ext cx="2286000" cy="2286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4038600" cy="58213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66FF"/>
                </a:solidFill>
              </a:rPr>
              <a:t>What is the atomic symbol?</a:t>
            </a:r>
          </a:p>
          <a:p>
            <a:pPr eaLnBrk="1" hangingPunct="1"/>
            <a:r>
              <a:rPr lang="en-US" sz="2800" smtClean="0">
                <a:solidFill>
                  <a:srgbClr val="FF66FF"/>
                </a:solidFill>
              </a:rPr>
              <a:t>What is the atomic number?</a:t>
            </a:r>
          </a:p>
          <a:p>
            <a:pPr lvl="1" eaLnBrk="1" hangingPunct="1"/>
            <a:r>
              <a:rPr lang="en-US" sz="2400" smtClean="0">
                <a:solidFill>
                  <a:srgbClr val="FF66FF"/>
                </a:solidFill>
              </a:rPr>
              <a:t>How many Protons?</a:t>
            </a:r>
          </a:p>
          <a:p>
            <a:pPr lvl="1" eaLnBrk="1" hangingPunct="1"/>
            <a:r>
              <a:rPr lang="en-US" sz="2400" smtClean="0">
                <a:solidFill>
                  <a:srgbClr val="FF66FF"/>
                </a:solidFill>
              </a:rPr>
              <a:t>How many Electrons?</a:t>
            </a:r>
          </a:p>
          <a:p>
            <a:pPr eaLnBrk="1" hangingPunct="1"/>
            <a:r>
              <a:rPr lang="en-US" sz="2800" smtClean="0">
                <a:solidFill>
                  <a:srgbClr val="FF66FF"/>
                </a:solidFill>
              </a:rPr>
              <a:t>What is the atomic Mass?</a:t>
            </a:r>
          </a:p>
          <a:p>
            <a:pPr lvl="1" eaLnBrk="1" hangingPunct="1"/>
            <a:r>
              <a:rPr lang="en-US" sz="2400" smtClean="0">
                <a:solidFill>
                  <a:srgbClr val="FF66FF"/>
                </a:solidFill>
              </a:rPr>
              <a:t>How many Neutrons?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482307" name="Picture 5" descr="Bor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4100" y="2170113"/>
            <a:ext cx="1066800" cy="1047750"/>
          </a:xfrm>
        </p:spPr>
      </p:pic>
      <p:pic>
        <p:nvPicPr>
          <p:cNvPr id="482308" name="Picture 4" descr="rcc6_3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447800"/>
            <a:ext cx="3810000" cy="40640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82309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715000" y="1752600"/>
            <a:ext cx="2286000" cy="2286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43434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What is the atomic symbol? </a:t>
            </a:r>
            <a:r>
              <a:rPr lang="en-US" sz="2800" smtClean="0">
                <a:solidFill>
                  <a:srgbClr val="FFFF00"/>
                </a:solidFill>
              </a:rPr>
              <a:t>Zn</a:t>
            </a:r>
          </a:p>
          <a:p>
            <a:pPr eaLnBrk="1" hangingPunct="1"/>
            <a:r>
              <a:rPr lang="en-US" sz="2800" smtClean="0"/>
              <a:t>What is the atomic number? </a:t>
            </a:r>
            <a:r>
              <a:rPr lang="en-US" sz="2800" smtClean="0">
                <a:solidFill>
                  <a:srgbClr val="FFFF00"/>
                </a:solidFill>
              </a:rPr>
              <a:t>30</a:t>
            </a:r>
          </a:p>
          <a:p>
            <a:pPr lvl="1" eaLnBrk="1" hangingPunct="1"/>
            <a:r>
              <a:rPr lang="en-US" sz="2400" smtClean="0"/>
              <a:t>How many Protons? </a:t>
            </a:r>
            <a:r>
              <a:rPr lang="en-US" sz="2400" smtClean="0">
                <a:solidFill>
                  <a:srgbClr val="FFFF00"/>
                </a:solidFill>
              </a:rPr>
              <a:t>30</a:t>
            </a:r>
          </a:p>
          <a:p>
            <a:pPr lvl="1" eaLnBrk="1" hangingPunct="1"/>
            <a:r>
              <a:rPr lang="en-US" sz="2400" smtClean="0"/>
              <a:t>How many Electrons? </a:t>
            </a:r>
            <a:r>
              <a:rPr lang="en-US" sz="2400" smtClean="0">
                <a:solidFill>
                  <a:srgbClr val="FFFF00"/>
                </a:solidFill>
              </a:rPr>
              <a:t>30</a:t>
            </a:r>
          </a:p>
          <a:p>
            <a:pPr eaLnBrk="1" hangingPunct="1"/>
            <a:r>
              <a:rPr lang="en-US" sz="2800" smtClean="0"/>
              <a:t>What is the atomic Mass? </a:t>
            </a:r>
            <a:r>
              <a:rPr lang="en-US" sz="2800" smtClean="0">
                <a:solidFill>
                  <a:srgbClr val="FFFF00"/>
                </a:solidFill>
              </a:rPr>
              <a:t>65.37 amu</a:t>
            </a:r>
          </a:p>
          <a:p>
            <a:pPr lvl="1" eaLnBrk="1" hangingPunct="1"/>
            <a:r>
              <a:rPr lang="en-US" sz="2400" smtClean="0"/>
              <a:t>How many Neutrons? </a:t>
            </a:r>
            <a:r>
              <a:rPr lang="en-US" sz="2400" smtClean="0">
                <a:solidFill>
                  <a:srgbClr val="FFFF00"/>
                </a:solidFill>
              </a:rPr>
              <a:t>35</a:t>
            </a:r>
          </a:p>
          <a:p>
            <a:pPr eaLnBrk="1" hangingPunct="1"/>
            <a:endParaRPr lang="en-US" sz="2800" smtClean="0">
              <a:solidFill>
                <a:srgbClr val="FFFF00"/>
              </a:solidFill>
            </a:endParaRPr>
          </a:p>
        </p:txBody>
      </p:sp>
      <p:pic>
        <p:nvPicPr>
          <p:cNvPr id="483331" name="Picture 5" descr="Bor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4100" y="2170113"/>
            <a:ext cx="1066800" cy="1047750"/>
          </a:xfrm>
        </p:spPr>
      </p:pic>
      <p:pic>
        <p:nvPicPr>
          <p:cNvPr id="483332" name="Picture 4" descr="rcc6_3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524000"/>
            <a:ext cx="3810000" cy="40640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83333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52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11</a:t>
            </a:r>
          </a:p>
        </p:txBody>
      </p:sp>
      <p:sp>
        <p:nvSpPr>
          <p:cNvPr id="43016" name="Rectangle 10"/>
          <p:cNvSpPr>
            <a:spLocks noChangeArrowheads="1"/>
          </p:cNvSpPr>
          <p:nvPr/>
        </p:nvSpPr>
        <p:spPr bwMode="auto">
          <a:xfrm>
            <a:off x="152400" y="4648200"/>
            <a:ext cx="449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228600" y="2362200"/>
            <a:ext cx="20574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2209800" y="2438400"/>
            <a:ext cx="23622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13"/>
          <p:cNvSpPr>
            <a:spLocks noChangeArrowheads="1"/>
          </p:cNvSpPr>
          <p:nvPr/>
        </p:nvSpPr>
        <p:spPr bwMode="auto">
          <a:xfrm>
            <a:off x="2209800" y="35052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Rectangle 14"/>
          <p:cNvSpPr>
            <a:spLocks noChangeArrowheads="1"/>
          </p:cNvSpPr>
          <p:nvPr/>
        </p:nvSpPr>
        <p:spPr bwMode="auto">
          <a:xfrm>
            <a:off x="3124200" y="4114800"/>
            <a:ext cx="152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Rectangle 15"/>
          <p:cNvSpPr>
            <a:spLocks noChangeArrowheads="1"/>
          </p:cNvSpPr>
          <p:nvPr/>
        </p:nvSpPr>
        <p:spPr bwMode="auto">
          <a:xfrm>
            <a:off x="3962400" y="3429000"/>
            <a:ext cx="685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Rectangle 16"/>
          <p:cNvSpPr>
            <a:spLocks noChangeArrowheads="1"/>
          </p:cNvSpPr>
          <p:nvPr/>
        </p:nvSpPr>
        <p:spPr bwMode="auto">
          <a:xfrm>
            <a:off x="3276600" y="35814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Rectangle 17"/>
          <p:cNvSpPr>
            <a:spLocks noChangeArrowheads="1"/>
          </p:cNvSpPr>
          <p:nvPr/>
        </p:nvSpPr>
        <p:spPr bwMode="auto">
          <a:xfrm>
            <a:off x="3352800" y="38862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Rectangle 18"/>
          <p:cNvSpPr>
            <a:spLocks noChangeArrowheads="1"/>
          </p:cNvSpPr>
          <p:nvPr/>
        </p:nvSpPr>
        <p:spPr bwMode="auto">
          <a:xfrm>
            <a:off x="3581400" y="3505200"/>
            <a:ext cx="228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Rectangle 19"/>
          <p:cNvSpPr>
            <a:spLocks noChangeArrowheads="1"/>
          </p:cNvSpPr>
          <p:nvPr/>
        </p:nvSpPr>
        <p:spPr bwMode="auto">
          <a:xfrm>
            <a:off x="3657600" y="35814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4267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What is the atomic symbol? </a:t>
            </a:r>
            <a:endParaRPr lang="en-US" sz="280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800" smtClean="0"/>
              <a:t>What is the atomic number? </a:t>
            </a:r>
            <a:endParaRPr lang="en-US" sz="280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2400" smtClean="0"/>
              <a:t>How many Protons? </a:t>
            </a:r>
            <a:endParaRPr lang="en-US" sz="240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2400" smtClean="0"/>
              <a:t>How many Electrons? </a:t>
            </a:r>
          </a:p>
          <a:p>
            <a:pPr eaLnBrk="1" hangingPunct="1"/>
            <a:r>
              <a:rPr lang="en-US" sz="2800" smtClean="0"/>
              <a:t>What is the atomic Mass?  </a:t>
            </a:r>
            <a:endParaRPr lang="en-US" sz="280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2400" smtClean="0"/>
              <a:t>How many Neutrons?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FF00"/>
                </a:solidFill>
              </a:rPr>
              <a:t>          </a:t>
            </a:r>
          </a:p>
        </p:txBody>
      </p:sp>
      <p:pic>
        <p:nvPicPr>
          <p:cNvPr id="484355" name="Picture 5" descr="Bor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81000"/>
            <a:ext cx="4038600" cy="4495800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84356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953000" y="609600"/>
            <a:ext cx="838200" cy="8382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8000" y="3276600"/>
            <a:ext cx="1295400" cy="8382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19400"/>
            <a:ext cx="83792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Slideshow will skip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head for this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preview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6324600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hlinkClick r:id="rId2"/>
              </a:rPr>
              <a:t>Atoms and Periodic Table of the Elements Unit on </a:t>
            </a:r>
            <a:r>
              <a:rPr lang="en-US" sz="1600" dirty="0" err="1">
                <a:hlinkClick r:id="rId2"/>
              </a:rPr>
              <a:t>TpT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62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304800"/>
            <a:ext cx="8077200" cy="5821363"/>
          </a:xfrm>
        </p:spPr>
        <p:txBody>
          <a:bodyPr/>
          <a:lstStyle/>
          <a:p>
            <a:r>
              <a:rPr lang="en-US" smtClean="0"/>
              <a:t>Quiz Wiz! Exploring some of the Periodic Table because we have it out.</a:t>
            </a:r>
          </a:p>
          <a:p>
            <a:pPr lvl="1"/>
            <a:r>
              <a:rPr lang="en-US" smtClean="0">
                <a:solidFill>
                  <a:srgbClr val="FF66FF"/>
                </a:solidFill>
              </a:rPr>
              <a:t>Have your Periodic Table of the Elements handy. </a:t>
            </a:r>
            <a:r>
              <a:rPr lang="en-US" smtClean="0">
                <a:solidFill>
                  <a:srgbClr val="66FF99"/>
                </a:solidFill>
              </a:rPr>
              <a:t>Quiz Wiz for fun….</a:t>
            </a:r>
          </a:p>
        </p:txBody>
      </p:sp>
      <p:pic>
        <p:nvPicPr>
          <p:cNvPr id="492547" name="Content Placeholder 5" descr="quiz_w1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14600"/>
            <a:ext cx="8534400" cy="4167188"/>
          </a:xfrm>
          <a:ln w="76200" cmpd="tri">
            <a:solidFill>
              <a:srgbClr val="FF66FF"/>
            </a:solidFill>
            <a:miter lim="800000"/>
            <a:headEnd/>
            <a:tailEnd/>
          </a:ln>
        </p:spPr>
      </p:pic>
      <p:sp>
        <p:nvSpPr>
          <p:cNvPr id="492548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8600"/>
            <a:ext cx="8001000" cy="5897563"/>
          </a:xfrm>
        </p:spPr>
        <p:txBody>
          <a:bodyPr/>
          <a:lstStyle/>
          <a:p>
            <a:r>
              <a:rPr lang="en-US" smtClean="0"/>
              <a:t>This element only has three letters in its name? </a:t>
            </a: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493571" name="Content Placeholder 5" descr="logo_abc_large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8458200" cy="5157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93572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493573" name="Rectangle 12"/>
          <p:cNvSpPr>
            <a:spLocks noChangeArrowheads="1"/>
          </p:cNvSpPr>
          <p:nvPr/>
        </p:nvSpPr>
        <p:spPr bwMode="auto">
          <a:xfrm>
            <a:off x="5867400" y="6643688"/>
            <a:ext cx="3048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493574" name="TextBox 7"/>
          <p:cNvSpPr txBox="1">
            <a:spLocks noChangeArrowheads="1"/>
          </p:cNvSpPr>
          <p:nvPr/>
        </p:nvSpPr>
        <p:spPr bwMode="auto">
          <a:xfrm>
            <a:off x="8001000" y="1600200"/>
            <a:ext cx="68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72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228600"/>
            <a:ext cx="8382000" cy="5897563"/>
          </a:xfrm>
        </p:spPr>
        <p:txBody>
          <a:bodyPr/>
          <a:lstStyle/>
          <a:p>
            <a:r>
              <a:rPr lang="en-US" smtClean="0">
                <a:solidFill>
                  <a:srgbClr val="339933"/>
                </a:solidFill>
              </a:rPr>
              <a:t>These elements are a form of U.S. currency that we carry around? </a:t>
            </a:r>
          </a:p>
        </p:txBody>
      </p:sp>
      <p:pic>
        <p:nvPicPr>
          <p:cNvPr id="494595" name="Content Placeholder 5" descr="currency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8458200" cy="5081588"/>
          </a:xfrm>
          <a:ln w="76200" cmpd="tri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494596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494597" name="TextBox 6"/>
          <p:cNvSpPr txBox="1">
            <a:spLocks noChangeArrowheads="1"/>
          </p:cNvSpPr>
          <p:nvPr/>
        </p:nvSpPr>
        <p:spPr bwMode="auto">
          <a:xfrm>
            <a:off x="7467600" y="1600200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72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19400"/>
            <a:ext cx="83792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Slideshow will skip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head for this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preview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6324600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hlinkClick r:id="rId2"/>
              </a:rPr>
              <a:t>Atoms and Periodic Table of the Elements Unit on </a:t>
            </a:r>
            <a:r>
              <a:rPr lang="en-US" sz="1600" dirty="0" err="1">
                <a:hlinkClick r:id="rId2"/>
              </a:rPr>
              <a:t>TpT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62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304800"/>
            <a:ext cx="8534400" cy="5821363"/>
          </a:xfrm>
        </p:spPr>
        <p:txBody>
          <a:bodyPr/>
          <a:lstStyle/>
          <a:p>
            <a:r>
              <a:rPr lang="en-US" smtClean="0">
                <a:solidFill>
                  <a:srgbClr val="33CC33"/>
                </a:solidFill>
              </a:rPr>
              <a:t>Answers to the Quiz Wiz – Exploring the Periodic Table.</a:t>
            </a:r>
          </a:p>
        </p:txBody>
      </p:sp>
      <p:sp>
        <p:nvSpPr>
          <p:cNvPr id="505859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0586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51816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5861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57200" y="228600"/>
            <a:ext cx="8001000" cy="5897563"/>
          </a:xfrm>
        </p:spPr>
        <p:txBody>
          <a:bodyPr/>
          <a:lstStyle/>
          <a:p>
            <a:r>
              <a:rPr lang="en-US" smtClean="0"/>
              <a:t>This element only has three letters in its name? </a:t>
            </a: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506883" name="Content Placeholder 5" descr="logo_abc_large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8458200" cy="5157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8600"/>
            <a:ext cx="8001000" cy="5897563"/>
          </a:xfrm>
        </p:spPr>
        <p:txBody>
          <a:bodyPr/>
          <a:lstStyle/>
          <a:p>
            <a:r>
              <a:rPr lang="en-US" smtClean="0"/>
              <a:t>This element only has three letters in its name? </a:t>
            </a:r>
            <a:r>
              <a:rPr lang="en-US" smtClean="0">
                <a:solidFill>
                  <a:srgbClr val="6699FF"/>
                </a:solidFill>
              </a:rPr>
              <a:t>Tin # 50,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>
                <a:solidFill>
                  <a:srgbClr val="FF99FF"/>
                </a:solidFill>
              </a:rPr>
              <a:t>Symbol Sn</a:t>
            </a:r>
          </a:p>
        </p:txBody>
      </p:sp>
      <p:pic>
        <p:nvPicPr>
          <p:cNvPr id="507907" name="Content Placeholder 5" descr="logo_abc_large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8458200" cy="5157788"/>
          </a:xfrm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07908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07909" name="Rectangle 12"/>
          <p:cNvSpPr>
            <a:spLocks noChangeArrowheads="1"/>
          </p:cNvSpPr>
          <p:nvPr/>
        </p:nvSpPr>
        <p:spPr bwMode="auto">
          <a:xfrm>
            <a:off x="5867400" y="6643688"/>
            <a:ext cx="3048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07910" name="TextBox 7"/>
          <p:cNvSpPr txBox="1">
            <a:spLocks noChangeArrowheads="1"/>
          </p:cNvSpPr>
          <p:nvPr/>
        </p:nvSpPr>
        <p:spPr bwMode="auto">
          <a:xfrm>
            <a:off x="8001000" y="1600200"/>
            <a:ext cx="68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72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 smtClean="0">
                <a:solidFill>
                  <a:srgbClr val="339933"/>
                </a:solidFill>
              </a:rPr>
              <a:t>These elements are a form of U.S. currency that we carry around?</a:t>
            </a:r>
            <a:r>
              <a:rPr lang="en-US" smtClean="0"/>
              <a:t> </a:t>
            </a:r>
            <a:endParaRPr lang="en-US" smtClean="0">
              <a:solidFill>
                <a:srgbClr val="FF66FF"/>
              </a:solidFill>
            </a:endParaRPr>
          </a:p>
        </p:txBody>
      </p:sp>
      <p:pic>
        <p:nvPicPr>
          <p:cNvPr id="508931" name="Content Placeholder 5" descr="currency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458200" cy="5233988"/>
          </a:xfrm>
          <a:ln w="76200" cmpd="tri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508932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08933" name="TextBox 6"/>
          <p:cNvSpPr txBox="1">
            <a:spLocks noChangeArrowheads="1"/>
          </p:cNvSpPr>
          <p:nvPr/>
        </p:nvSpPr>
        <p:spPr bwMode="auto">
          <a:xfrm>
            <a:off x="7467600" y="1600200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72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52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12</a:t>
            </a:r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152400" y="4648200"/>
            <a:ext cx="449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Rectangle 11"/>
          <p:cNvSpPr>
            <a:spLocks noChangeArrowheads="1"/>
          </p:cNvSpPr>
          <p:nvPr/>
        </p:nvSpPr>
        <p:spPr bwMode="auto">
          <a:xfrm>
            <a:off x="228600" y="2362200"/>
            <a:ext cx="20574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Rectangle 12"/>
          <p:cNvSpPr>
            <a:spLocks noChangeArrowheads="1"/>
          </p:cNvSpPr>
          <p:nvPr/>
        </p:nvSpPr>
        <p:spPr bwMode="auto">
          <a:xfrm>
            <a:off x="2209800" y="2438400"/>
            <a:ext cx="23622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Rectangle 13"/>
          <p:cNvSpPr>
            <a:spLocks noChangeArrowheads="1"/>
          </p:cNvSpPr>
          <p:nvPr/>
        </p:nvSpPr>
        <p:spPr bwMode="auto">
          <a:xfrm>
            <a:off x="2209800" y="35052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Rectangle 14"/>
          <p:cNvSpPr>
            <a:spLocks noChangeArrowheads="1"/>
          </p:cNvSpPr>
          <p:nvPr/>
        </p:nvSpPr>
        <p:spPr bwMode="auto">
          <a:xfrm>
            <a:off x="3124200" y="4114800"/>
            <a:ext cx="152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Rectangle 15"/>
          <p:cNvSpPr>
            <a:spLocks noChangeArrowheads="1"/>
          </p:cNvSpPr>
          <p:nvPr/>
        </p:nvSpPr>
        <p:spPr bwMode="auto">
          <a:xfrm>
            <a:off x="3962400" y="3429000"/>
            <a:ext cx="685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Rectangle 16"/>
          <p:cNvSpPr>
            <a:spLocks noChangeArrowheads="1"/>
          </p:cNvSpPr>
          <p:nvPr/>
        </p:nvSpPr>
        <p:spPr bwMode="auto">
          <a:xfrm>
            <a:off x="3276600" y="35814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7"/>
          <p:cNvSpPr>
            <a:spLocks noChangeArrowheads="1"/>
          </p:cNvSpPr>
          <p:nvPr/>
        </p:nvSpPr>
        <p:spPr bwMode="auto">
          <a:xfrm>
            <a:off x="3352800" y="38862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8"/>
          <p:cNvSpPr>
            <a:spLocks noChangeArrowheads="1"/>
          </p:cNvSpPr>
          <p:nvPr/>
        </p:nvSpPr>
        <p:spPr bwMode="auto">
          <a:xfrm>
            <a:off x="3581400" y="3505200"/>
            <a:ext cx="228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19"/>
          <p:cNvSpPr>
            <a:spLocks noChangeArrowheads="1"/>
          </p:cNvSpPr>
          <p:nvPr/>
        </p:nvSpPr>
        <p:spPr bwMode="auto">
          <a:xfrm>
            <a:off x="3657600" y="35814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Rectangle 20"/>
          <p:cNvSpPr>
            <a:spLocks noChangeArrowheads="1"/>
          </p:cNvSpPr>
          <p:nvPr/>
        </p:nvSpPr>
        <p:spPr bwMode="auto">
          <a:xfrm>
            <a:off x="3657600" y="35814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 smtClean="0">
                <a:solidFill>
                  <a:srgbClr val="339933"/>
                </a:solidFill>
              </a:rPr>
              <a:t>These elements are a form of U.S. currency that we carry around?</a:t>
            </a:r>
            <a:r>
              <a:rPr lang="en-US" smtClean="0"/>
              <a:t> </a:t>
            </a:r>
            <a:r>
              <a:rPr lang="en-US" smtClean="0">
                <a:solidFill>
                  <a:srgbClr val="6699FF"/>
                </a:solidFill>
              </a:rPr>
              <a:t>Nickel #28,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>
                <a:solidFill>
                  <a:srgbClr val="FF66FF"/>
                </a:solidFill>
              </a:rPr>
              <a:t>Ni</a:t>
            </a:r>
          </a:p>
        </p:txBody>
      </p:sp>
      <p:pic>
        <p:nvPicPr>
          <p:cNvPr id="509955" name="Content Placeholder 5" descr="currency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458200" cy="5233988"/>
          </a:xfrm>
          <a:ln w="76200" cmpd="tri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509956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09957" name="TextBox 6"/>
          <p:cNvSpPr txBox="1">
            <a:spLocks noChangeArrowheads="1"/>
          </p:cNvSpPr>
          <p:nvPr/>
        </p:nvSpPr>
        <p:spPr bwMode="auto">
          <a:xfrm>
            <a:off x="7467600" y="1600200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72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r>
              <a:rPr lang="en-US" smtClean="0">
                <a:solidFill>
                  <a:srgbClr val="339933"/>
                </a:solidFill>
              </a:rPr>
              <a:t>These elements are a form of U.S. currency that we carry around?</a:t>
            </a:r>
            <a:r>
              <a:rPr lang="en-US" smtClean="0"/>
              <a:t> </a:t>
            </a:r>
            <a:r>
              <a:rPr lang="en-US" smtClean="0">
                <a:solidFill>
                  <a:srgbClr val="FFFF00"/>
                </a:solidFill>
              </a:rPr>
              <a:t>Also Gold Au #79</a:t>
            </a:r>
          </a:p>
        </p:txBody>
      </p:sp>
      <p:pic>
        <p:nvPicPr>
          <p:cNvPr id="510979" name="Content Placeholder 5" descr="currency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458200" cy="5233988"/>
          </a:xfrm>
          <a:ln w="76200" cmpd="tri">
            <a:solidFill>
              <a:srgbClr val="339933"/>
            </a:solidFill>
            <a:miter lim="800000"/>
            <a:headEnd/>
            <a:tailEnd/>
          </a:ln>
        </p:spPr>
      </p:pic>
      <p:pic>
        <p:nvPicPr>
          <p:cNvPr id="510980" name="Content Placeholder 7" descr="St Gaudens Liberty 1922 Motto.jpg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0"/>
            <a:ext cx="3886200" cy="3048000"/>
          </a:xfrm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0981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10982" name="TextBox 6"/>
          <p:cNvSpPr txBox="1">
            <a:spLocks noChangeArrowheads="1"/>
          </p:cNvSpPr>
          <p:nvPr/>
        </p:nvSpPr>
        <p:spPr bwMode="auto">
          <a:xfrm>
            <a:off x="7467600" y="1600200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720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1" y="2967335"/>
            <a:ext cx="205739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r>
              <a:rPr lang="en-US" smtClean="0">
                <a:solidFill>
                  <a:srgbClr val="339933"/>
                </a:solidFill>
              </a:rPr>
              <a:t>These elements are a form of U.S. currency that we carry around?</a:t>
            </a:r>
            <a:r>
              <a:rPr lang="en-US" smtClean="0"/>
              <a:t> </a:t>
            </a:r>
            <a:r>
              <a:rPr lang="en-US" smtClean="0">
                <a:solidFill>
                  <a:srgbClr val="FFFF00"/>
                </a:solidFill>
              </a:rPr>
              <a:t>Also Gold Au #79</a:t>
            </a:r>
          </a:p>
        </p:txBody>
      </p:sp>
      <p:pic>
        <p:nvPicPr>
          <p:cNvPr id="512003" name="Content Placeholder 5" descr="currency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458200" cy="5233988"/>
          </a:xfrm>
          <a:ln w="76200" cmpd="tri">
            <a:solidFill>
              <a:srgbClr val="339933"/>
            </a:solidFill>
            <a:miter lim="800000"/>
            <a:headEnd/>
            <a:tailEnd/>
          </a:ln>
        </p:spPr>
      </p:pic>
      <p:pic>
        <p:nvPicPr>
          <p:cNvPr id="512004" name="Content Placeholder 7" descr="St Gaudens Liberty 1922 Motto.jpg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0"/>
            <a:ext cx="3886200" cy="3048000"/>
          </a:xfrm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2005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12006" name="TextBox 6"/>
          <p:cNvSpPr txBox="1">
            <a:spLocks noChangeArrowheads="1"/>
          </p:cNvSpPr>
          <p:nvPr/>
        </p:nvSpPr>
        <p:spPr bwMode="auto">
          <a:xfrm>
            <a:off x="7467600" y="1600200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720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1" y="2967335"/>
            <a:ext cx="205739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352800"/>
            <a:ext cx="3962400" cy="31242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419600" y="1676400"/>
            <a:ext cx="32766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and Silver 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>
                <a:solidFill>
                  <a:srgbClr val="6699FF"/>
                </a:solidFill>
              </a:rPr>
              <a:t>Activity Sheet Available: Meet the Elements.</a:t>
            </a:r>
            <a:r>
              <a:rPr lang="en-US" smtClean="0"/>
              <a:t>  </a:t>
            </a:r>
            <a:r>
              <a:rPr lang="en-US" smtClean="0">
                <a:solidFill>
                  <a:srgbClr val="B2B2B2"/>
                </a:solidFill>
              </a:rPr>
              <a:t>A Nice Review.</a:t>
            </a:r>
          </a:p>
        </p:txBody>
      </p:sp>
      <p:pic>
        <p:nvPicPr>
          <p:cNvPr id="541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1735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1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5402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701" name="WordArt 7"/>
          <p:cNvSpPr>
            <a:spLocks noChangeArrowheads="1" noChangeShapeType="1" noTextEdit="1"/>
          </p:cNvSpPr>
          <p:nvPr/>
        </p:nvSpPr>
        <p:spPr bwMode="auto">
          <a:xfrm>
            <a:off x="914400" y="2209800"/>
            <a:ext cx="73914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66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Can complete now or</a:t>
            </a:r>
          </a:p>
          <a:p>
            <a:pPr algn="ctr"/>
            <a:r>
              <a:rPr lang="en-US" sz="3600" kern="10" spc="720">
                <a:ln w="2857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66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wait until Part 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973763"/>
          </a:xfrm>
        </p:spPr>
        <p:txBody>
          <a:bodyPr/>
          <a:lstStyle/>
          <a:p>
            <a:r>
              <a:rPr lang="en-US" dirty="0" smtClean="0"/>
              <a:t>Video Link! Nucleus Crash Course.</a:t>
            </a:r>
          </a:p>
          <a:p>
            <a:pPr lvl="1"/>
            <a:r>
              <a:rPr lang="en-US" dirty="0" smtClean="0"/>
              <a:t>(Optional and Advanced)</a:t>
            </a:r>
          </a:p>
          <a:p>
            <a:pPr lvl="1"/>
            <a:r>
              <a:rPr lang="en-US" dirty="0">
                <a:hlinkClick r:id="rId2"/>
              </a:rPr>
              <a:t>http://www.youtube.com/watch?v=FSyAehMdpyI&amp;list=PL8dPuuaLjXtPHzzYuWy6fYEaX9mQQ8oGr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610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3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52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13</a:t>
            </a:r>
          </a:p>
        </p:txBody>
      </p:sp>
      <p:sp>
        <p:nvSpPr>
          <p:cNvPr id="45064" name="Rectangle 10"/>
          <p:cNvSpPr>
            <a:spLocks noChangeArrowheads="1"/>
          </p:cNvSpPr>
          <p:nvPr/>
        </p:nvSpPr>
        <p:spPr bwMode="auto">
          <a:xfrm>
            <a:off x="152400" y="4648200"/>
            <a:ext cx="449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Rectangle 11"/>
          <p:cNvSpPr>
            <a:spLocks noChangeArrowheads="1"/>
          </p:cNvSpPr>
          <p:nvPr/>
        </p:nvSpPr>
        <p:spPr bwMode="auto">
          <a:xfrm>
            <a:off x="228600" y="2362200"/>
            <a:ext cx="20574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12"/>
          <p:cNvSpPr>
            <a:spLocks noChangeArrowheads="1"/>
          </p:cNvSpPr>
          <p:nvPr/>
        </p:nvSpPr>
        <p:spPr bwMode="auto">
          <a:xfrm>
            <a:off x="2209800" y="2438400"/>
            <a:ext cx="23622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13"/>
          <p:cNvSpPr>
            <a:spLocks noChangeArrowheads="1"/>
          </p:cNvSpPr>
          <p:nvPr/>
        </p:nvSpPr>
        <p:spPr bwMode="auto">
          <a:xfrm>
            <a:off x="2209800" y="35052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Rectangle 14"/>
          <p:cNvSpPr>
            <a:spLocks noChangeArrowheads="1"/>
          </p:cNvSpPr>
          <p:nvPr/>
        </p:nvSpPr>
        <p:spPr bwMode="auto">
          <a:xfrm>
            <a:off x="3124200" y="4114800"/>
            <a:ext cx="152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Rectangle 15"/>
          <p:cNvSpPr>
            <a:spLocks noChangeArrowheads="1"/>
          </p:cNvSpPr>
          <p:nvPr/>
        </p:nvSpPr>
        <p:spPr bwMode="auto">
          <a:xfrm>
            <a:off x="3962400" y="3429000"/>
            <a:ext cx="685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Rectangle 16"/>
          <p:cNvSpPr>
            <a:spLocks noChangeArrowheads="1"/>
          </p:cNvSpPr>
          <p:nvPr/>
        </p:nvSpPr>
        <p:spPr bwMode="auto">
          <a:xfrm>
            <a:off x="3276600" y="35814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Rectangle 17"/>
          <p:cNvSpPr>
            <a:spLocks noChangeArrowheads="1"/>
          </p:cNvSpPr>
          <p:nvPr/>
        </p:nvSpPr>
        <p:spPr bwMode="auto">
          <a:xfrm>
            <a:off x="3352800" y="38862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18"/>
          <p:cNvSpPr>
            <a:spLocks noChangeArrowheads="1"/>
          </p:cNvSpPr>
          <p:nvPr/>
        </p:nvSpPr>
        <p:spPr bwMode="auto">
          <a:xfrm>
            <a:off x="3581400" y="3505200"/>
            <a:ext cx="228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19"/>
          <p:cNvSpPr>
            <a:spLocks noChangeArrowheads="1"/>
          </p:cNvSpPr>
          <p:nvPr/>
        </p:nvSpPr>
        <p:spPr bwMode="auto">
          <a:xfrm>
            <a:off x="3657600" y="35814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Rectangle 20"/>
          <p:cNvSpPr>
            <a:spLocks noChangeArrowheads="1"/>
          </p:cNvSpPr>
          <p:nvPr/>
        </p:nvSpPr>
        <p:spPr bwMode="auto">
          <a:xfrm>
            <a:off x="3657600" y="35814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Rectangle 21"/>
          <p:cNvSpPr>
            <a:spLocks noChangeArrowheads="1"/>
          </p:cNvSpPr>
          <p:nvPr/>
        </p:nvSpPr>
        <p:spPr bwMode="auto">
          <a:xfrm>
            <a:off x="3810000" y="36576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08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52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14</a:t>
            </a:r>
          </a:p>
        </p:txBody>
      </p:sp>
      <p:sp>
        <p:nvSpPr>
          <p:cNvPr id="46088" name="Rectangle 10"/>
          <p:cNvSpPr>
            <a:spLocks noChangeArrowheads="1"/>
          </p:cNvSpPr>
          <p:nvPr/>
        </p:nvSpPr>
        <p:spPr bwMode="auto">
          <a:xfrm>
            <a:off x="152400" y="4648200"/>
            <a:ext cx="449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Rectangle 11"/>
          <p:cNvSpPr>
            <a:spLocks noChangeArrowheads="1"/>
          </p:cNvSpPr>
          <p:nvPr/>
        </p:nvSpPr>
        <p:spPr bwMode="auto">
          <a:xfrm>
            <a:off x="228600" y="2362200"/>
            <a:ext cx="20574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Rectangle 12"/>
          <p:cNvSpPr>
            <a:spLocks noChangeArrowheads="1"/>
          </p:cNvSpPr>
          <p:nvPr/>
        </p:nvSpPr>
        <p:spPr bwMode="auto">
          <a:xfrm>
            <a:off x="2209800" y="2438400"/>
            <a:ext cx="23622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Rectangle 13"/>
          <p:cNvSpPr>
            <a:spLocks noChangeArrowheads="1"/>
          </p:cNvSpPr>
          <p:nvPr/>
        </p:nvSpPr>
        <p:spPr bwMode="auto">
          <a:xfrm>
            <a:off x="2209800" y="35052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Rectangle 14"/>
          <p:cNvSpPr>
            <a:spLocks noChangeArrowheads="1"/>
          </p:cNvSpPr>
          <p:nvPr/>
        </p:nvSpPr>
        <p:spPr bwMode="auto">
          <a:xfrm>
            <a:off x="3124200" y="4114800"/>
            <a:ext cx="152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Rectangle 15"/>
          <p:cNvSpPr>
            <a:spLocks noChangeArrowheads="1"/>
          </p:cNvSpPr>
          <p:nvPr/>
        </p:nvSpPr>
        <p:spPr bwMode="auto">
          <a:xfrm>
            <a:off x="3962400" y="3429000"/>
            <a:ext cx="685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Rectangle 16"/>
          <p:cNvSpPr>
            <a:spLocks noChangeArrowheads="1"/>
          </p:cNvSpPr>
          <p:nvPr/>
        </p:nvSpPr>
        <p:spPr bwMode="auto">
          <a:xfrm>
            <a:off x="3276600" y="35814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Rectangle 17"/>
          <p:cNvSpPr>
            <a:spLocks noChangeArrowheads="1"/>
          </p:cNvSpPr>
          <p:nvPr/>
        </p:nvSpPr>
        <p:spPr bwMode="auto">
          <a:xfrm>
            <a:off x="3352800" y="38862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Rectangle 18"/>
          <p:cNvSpPr>
            <a:spLocks noChangeArrowheads="1"/>
          </p:cNvSpPr>
          <p:nvPr/>
        </p:nvSpPr>
        <p:spPr bwMode="auto">
          <a:xfrm>
            <a:off x="3581400" y="3505200"/>
            <a:ext cx="228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Rectangle 19"/>
          <p:cNvSpPr>
            <a:spLocks noChangeArrowheads="1"/>
          </p:cNvSpPr>
          <p:nvPr/>
        </p:nvSpPr>
        <p:spPr bwMode="auto">
          <a:xfrm>
            <a:off x="3657600" y="35814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Rectangle 20"/>
          <p:cNvSpPr>
            <a:spLocks noChangeArrowheads="1"/>
          </p:cNvSpPr>
          <p:nvPr/>
        </p:nvSpPr>
        <p:spPr bwMode="auto">
          <a:xfrm>
            <a:off x="3657600" y="35814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Rectangle 21"/>
          <p:cNvSpPr>
            <a:spLocks noChangeArrowheads="1"/>
          </p:cNvSpPr>
          <p:nvPr/>
        </p:nvSpPr>
        <p:spPr bwMode="auto">
          <a:xfrm>
            <a:off x="3810000" y="36576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Line 22"/>
          <p:cNvSpPr>
            <a:spLocks noChangeShapeType="1"/>
          </p:cNvSpPr>
          <p:nvPr/>
        </p:nvSpPr>
        <p:spPr bwMode="auto">
          <a:xfrm>
            <a:off x="3657600" y="3810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52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15</a:t>
            </a:r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152400" y="4648200"/>
            <a:ext cx="449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Rectangle 11"/>
          <p:cNvSpPr>
            <a:spLocks noChangeArrowheads="1"/>
          </p:cNvSpPr>
          <p:nvPr/>
        </p:nvSpPr>
        <p:spPr bwMode="auto">
          <a:xfrm>
            <a:off x="228600" y="2362200"/>
            <a:ext cx="20574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Rectangle 12"/>
          <p:cNvSpPr>
            <a:spLocks noChangeArrowheads="1"/>
          </p:cNvSpPr>
          <p:nvPr/>
        </p:nvSpPr>
        <p:spPr bwMode="auto">
          <a:xfrm>
            <a:off x="2209800" y="2438400"/>
            <a:ext cx="23622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2209800" y="35052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Rectangle 14"/>
          <p:cNvSpPr>
            <a:spLocks noChangeArrowheads="1"/>
          </p:cNvSpPr>
          <p:nvPr/>
        </p:nvSpPr>
        <p:spPr bwMode="auto">
          <a:xfrm>
            <a:off x="3124200" y="4114800"/>
            <a:ext cx="152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Rectangle 15"/>
          <p:cNvSpPr>
            <a:spLocks noChangeArrowheads="1"/>
          </p:cNvSpPr>
          <p:nvPr/>
        </p:nvSpPr>
        <p:spPr bwMode="auto">
          <a:xfrm>
            <a:off x="3962400" y="3429000"/>
            <a:ext cx="685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Rectangle 16"/>
          <p:cNvSpPr>
            <a:spLocks noChangeArrowheads="1"/>
          </p:cNvSpPr>
          <p:nvPr/>
        </p:nvSpPr>
        <p:spPr bwMode="auto">
          <a:xfrm>
            <a:off x="3276600" y="35814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Rectangle 17"/>
          <p:cNvSpPr>
            <a:spLocks noChangeArrowheads="1"/>
          </p:cNvSpPr>
          <p:nvPr/>
        </p:nvSpPr>
        <p:spPr bwMode="auto">
          <a:xfrm>
            <a:off x="3352800" y="38862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Rectangle 18"/>
          <p:cNvSpPr>
            <a:spLocks noChangeArrowheads="1"/>
          </p:cNvSpPr>
          <p:nvPr/>
        </p:nvSpPr>
        <p:spPr bwMode="auto">
          <a:xfrm>
            <a:off x="3581400" y="3505200"/>
            <a:ext cx="228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Rectangle 19"/>
          <p:cNvSpPr>
            <a:spLocks noChangeArrowheads="1"/>
          </p:cNvSpPr>
          <p:nvPr/>
        </p:nvSpPr>
        <p:spPr bwMode="auto">
          <a:xfrm>
            <a:off x="3657600" y="35814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Rectangle 20"/>
          <p:cNvSpPr>
            <a:spLocks noChangeArrowheads="1"/>
          </p:cNvSpPr>
          <p:nvPr/>
        </p:nvSpPr>
        <p:spPr bwMode="auto">
          <a:xfrm>
            <a:off x="3657600" y="35814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21"/>
          <p:cNvSpPr>
            <a:spLocks noChangeArrowheads="1"/>
          </p:cNvSpPr>
          <p:nvPr/>
        </p:nvSpPr>
        <p:spPr bwMode="auto">
          <a:xfrm>
            <a:off x="3810000" y="36576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22"/>
          <p:cNvSpPr>
            <a:spLocks noChangeShapeType="1"/>
          </p:cNvSpPr>
          <p:nvPr/>
        </p:nvSpPr>
        <p:spPr bwMode="auto">
          <a:xfrm>
            <a:off x="3657600" y="3810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Line 23"/>
          <p:cNvSpPr>
            <a:spLocks noChangeShapeType="1"/>
          </p:cNvSpPr>
          <p:nvPr/>
        </p:nvSpPr>
        <p:spPr bwMode="auto">
          <a:xfrm>
            <a:off x="3886200" y="3657600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52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16</a:t>
            </a:r>
          </a:p>
        </p:txBody>
      </p:sp>
      <p:sp>
        <p:nvSpPr>
          <p:cNvPr id="48136" name="Rectangle 10"/>
          <p:cNvSpPr>
            <a:spLocks noChangeArrowheads="1"/>
          </p:cNvSpPr>
          <p:nvPr/>
        </p:nvSpPr>
        <p:spPr bwMode="auto">
          <a:xfrm>
            <a:off x="152400" y="4648200"/>
            <a:ext cx="449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Rectangle 11"/>
          <p:cNvSpPr>
            <a:spLocks noChangeArrowheads="1"/>
          </p:cNvSpPr>
          <p:nvPr/>
        </p:nvSpPr>
        <p:spPr bwMode="auto">
          <a:xfrm>
            <a:off x="228600" y="2362200"/>
            <a:ext cx="20574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Rectangle 12"/>
          <p:cNvSpPr>
            <a:spLocks noChangeArrowheads="1"/>
          </p:cNvSpPr>
          <p:nvPr/>
        </p:nvSpPr>
        <p:spPr bwMode="auto">
          <a:xfrm>
            <a:off x="2209800" y="2438400"/>
            <a:ext cx="23622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Rectangle 13"/>
          <p:cNvSpPr>
            <a:spLocks noChangeArrowheads="1"/>
          </p:cNvSpPr>
          <p:nvPr/>
        </p:nvSpPr>
        <p:spPr bwMode="auto">
          <a:xfrm>
            <a:off x="2209800" y="35052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Rectangle 14"/>
          <p:cNvSpPr>
            <a:spLocks noChangeArrowheads="1"/>
          </p:cNvSpPr>
          <p:nvPr/>
        </p:nvSpPr>
        <p:spPr bwMode="auto">
          <a:xfrm>
            <a:off x="3124200" y="4114800"/>
            <a:ext cx="152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Rectangle 15"/>
          <p:cNvSpPr>
            <a:spLocks noChangeArrowheads="1"/>
          </p:cNvSpPr>
          <p:nvPr/>
        </p:nvSpPr>
        <p:spPr bwMode="auto">
          <a:xfrm>
            <a:off x="3962400" y="3429000"/>
            <a:ext cx="685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Rectangle 16"/>
          <p:cNvSpPr>
            <a:spLocks noChangeArrowheads="1"/>
          </p:cNvSpPr>
          <p:nvPr/>
        </p:nvSpPr>
        <p:spPr bwMode="auto">
          <a:xfrm>
            <a:off x="3276600" y="35814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Rectangle 17"/>
          <p:cNvSpPr>
            <a:spLocks noChangeArrowheads="1"/>
          </p:cNvSpPr>
          <p:nvPr/>
        </p:nvSpPr>
        <p:spPr bwMode="auto">
          <a:xfrm>
            <a:off x="3352800" y="38862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Rectangle 18"/>
          <p:cNvSpPr>
            <a:spLocks noChangeArrowheads="1"/>
          </p:cNvSpPr>
          <p:nvPr/>
        </p:nvSpPr>
        <p:spPr bwMode="auto">
          <a:xfrm>
            <a:off x="3581400" y="3505200"/>
            <a:ext cx="228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Rectangle 19"/>
          <p:cNvSpPr>
            <a:spLocks noChangeArrowheads="1"/>
          </p:cNvSpPr>
          <p:nvPr/>
        </p:nvSpPr>
        <p:spPr bwMode="auto">
          <a:xfrm>
            <a:off x="3657600" y="35814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Rectangle 20"/>
          <p:cNvSpPr>
            <a:spLocks noChangeArrowheads="1"/>
          </p:cNvSpPr>
          <p:nvPr/>
        </p:nvSpPr>
        <p:spPr bwMode="auto">
          <a:xfrm>
            <a:off x="3657600" y="35814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Rectangle 21"/>
          <p:cNvSpPr>
            <a:spLocks noChangeArrowheads="1"/>
          </p:cNvSpPr>
          <p:nvPr/>
        </p:nvSpPr>
        <p:spPr bwMode="auto">
          <a:xfrm>
            <a:off x="3810000" y="36576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Line 22"/>
          <p:cNvSpPr>
            <a:spLocks noChangeShapeType="1"/>
          </p:cNvSpPr>
          <p:nvPr/>
        </p:nvSpPr>
        <p:spPr bwMode="auto">
          <a:xfrm>
            <a:off x="3657600" y="3810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Line 23"/>
          <p:cNvSpPr>
            <a:spLocks noChangeShapeType="1"/>
          </p:cNvSpPr>
          <p:nvPr/>
        </p:nvSpPr>
        <p:spPr bwMode="auto">
          <a:xfrm>
            <a:off x="3886200" y="3657600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Line 26"/>
          <p:cNvSpPr>
            <a:spLocks noChangeShapeType="1"/>
          </p:cNvSpPr>
          <p:nvPr/>
        </p:nvSpPr>
        <p:spPr bwMode="auto">
          <a:xfrm>
            <a:off x="3962400" y="3581400"/>
            <a:ext cx="0" cy="685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4495800" y="2438400"/>
            <a:ext cx="4495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7315200" y="2590800"/>
            <a:ext cx="152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17</a:t>
            </a:r>
          </a:p>
        </p:txBody>
      </p:sp>
      <p:sp>
        <p:nvSpPr>
          <p:cNvPr id="49160" name="Rectangle 10"/>
          <p:cNvSpPr>
            <a:spLocks noChangeArrowheads="1"/>
          </p:cNvSpPr>
          <p:nvPr/>
        </p:nvSpPr>
        <p:spPr bwMode="auto">
          <a:xfrm>
            <a:off x="152400" y="4648200"/>
            <a:ext cx="4495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Rectangle 11"/>
          <p:cNvSpPr>
            <a:spLocks noChangeArrowheads="1"/>
          </p:cNvSpPr>
          <p:nvPr/>
        </p:nvSpPr>
        <p:spPr bwMode="auto">
          <a:xfrm>
            <a:off x="228600" y="2362200"/>
            <a:ext cx="20574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Rectangle 12"/>
          <p:cNvSpPr>
            <a:spLocks noChangeArrowheads="1"/>
          </p:cNvSpPr>
          <p:nvPr/>
        </p:nvSpPr>
        <p:spPr bwMode="auto">
          <a:xfrm>
            <a:off x="2209800" y="2438400"/>
            <a:ext cx="23622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Rectangle 13"/>
          <p:cNvSpPr>
            <a:spLocks noChangeArrowheads="1"/>
          </p:cNvSpPr>
          <p:nvPr/>
        </p:nvSpPr>
        <p:spPr bwMode="auto">
          <a:xfrm>
            <a:off x="2209800" y="3505200"/>
            <a:ext cx="114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Rectangle 14"/>
          <p:cNvSpPr>
            <a:spLocks noChangeArrowheads="1"/>
          </p:cNvSpPr>
          <p:nvPr/>
        </p:nvSpPr>
        <p:spPr bwMode="auto">
          <a:xfrm>
            <a:off x="3124200" y="4114800"/>
            <a:ext cx="152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5"/>
          <p:cNvSpPr>
            <a:spLocks noChangeArrowheads="1"/>
          </p:cNvSpPr>
          <p:nvPr/>
        </p:nvSpPr>
        <p:spPr bwMode="auto">
          <a:xfrm>
            <a:off x="3962400" y="3429000"/>
            <a:ext cx="685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Rectangle 16"/>
          <p:cNvSpPr>
            <a:spLocks noChangeArrowheads="1"/>
          </p:cNvSpPr>
          <p:nvPr/>
        </p:nvSpPr>
        <p:spPr bwMode="auto">
          <a:xfrm>
            <a:off x="3276600" y="35814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Rectangle 17"/>
          <p:cNvSpPr>
            <a:spLocks noChangeArrowheads="1"/>
          </p:cNvSpPr>
          <p:nvPr/>
        </p:nvSpPr>
        <p:spPr bwMode="auto">
          <a:xfrm>
            <a:off x="3352800" y="38862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Rectangle 18"/>
          <p:cNvSpPr>
            <a:spLocks noChangeArrowheads="1"/>
          </p:cNvSpPr>
          <p:nvPr/>
        </p:nvSpPr>
        <p:spPr bwMode="auto">
          <a:xfrm>
            <a:off x="3581400" y="3505200"/>
            <a:ext cx="228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Rectangle 19"/>
          <p:cNvSpPr>
            <a:spLocks noChangeArrowheads="1"/>
          </p:cNvSpPr>
          <p:nvPr/>
        </p:nvSpPr>
        <p:spPr bwMode="auto">
          <a:xfrm>
            <a:off x="3657600" y="35814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Rectangle 20"/>
          <p:cNvSpPr>
            <a:spLocks noChangeArrowheads="1"/>
          </p:cNvSpPr>
          <p:nvPr/>
        </p:nvSpPr>
        <p:spPr bwMode="auto">
          <a:xfrm>
            <a:off x="3657600" y="35814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Rectangle 21"/>
          <p:cNvSpPr>
            <a:spLocks noChangeArrowheads="1"/>
          </p:cNvSpPr>
          <p:nvPr/>
        </p:nvSpPr>
        <p:spPr bwMode="auto">
          <a:xfrm>
            <a:off x="3810000" y="36576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22"/>
          <p:cNvSpPr>
            <a:spLocks noChangeShapeType="1"/>
          </p:cNvSpPr>
          <p:nvPr/>
        </p:nvSpPr>
        <p:spPr bwMode="auto">
          <a:xfrm>
            <a:off x="3657600" y="3810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Line 23"/>
          <p:cNvSpPr>
            <a:spLocks noChangeShapeType="1"/>
          </p:cNvSpPr>
          <p:nvPr/>
        </p:nvSpPr>
        <p:spPr bwMode="auto">
          <a:xfrm>
            <a:off x="3886200" y="3657600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4" name="Line 24"/>
          <p:cNvSpPr>
            <a:spLocks noChangeShapeType="1"/>
          </p:cNvSpPr>
          <p:nvPr/>
        </p:nvSpPr>
        <p:spPr bwMode="auto">
          <a:xfrm>
            <a:off x="3962400" y="3581400"/>
            <a:ext cx="0" cy="685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5" name="Line 25"/>
          <p:cNvSpPr>
            <a:spLocks noChangeShapeType="1"/>
          </p:cNvSpPr>
          <p:nvPr/>
        </p:nvSpPr>
        <p:spPr bwMode="auto">
          <a:xfrm>
            <a:off x="3657600" y="3886200"/>
            <a:ext cx="533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atoms_made_vis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5344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7239000" y="2286000"/>
            <a:ext cx="167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atoms_made_vis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5344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7239000" y="2286000"/>
            <a:ext cx="167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85</a:t>
            </a:r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 rot="3564906">
            <a:off x="-1472406" y="2809081"/>
            <a:ext cx="5715000" cy="47704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4582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The Atoms and Periodic Table Unit</a:t>
            </a:r>
          </a:p>
        </p:txBody>
      </p:sp>
      <p:pic>
        <p:nvPicPr>
          <p:cNvPr id="24579" name="Picture 5" descr="covalentblu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228600" y="1143000"/>
            <a:ext cx="8610600" cy="5486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atoms_made_vis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5344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7239000" y="2286000"/>
            <a:ext cx="167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86</a:t>
            </a:r>
          </a:p>
        </p:txBody>
      </p:sp>
      <p:sp>
        <p:nvSpPr>
          <p:cNvPr id="52229" name="Rectangle 7"/>
          <p:cNvSpPr>
            <a:spLocks noChangeArrowheads="1"/>
          </p:cNvSpPr>
          <p:nvPr/>
        </p:nvSpPr>
        <p:spPr bwMode="auto">
          <a:xfrm rot="3564906">
            <a:off x="-1537494" y="2772569"/>
            <a:ext cx="5715000" cy="4922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52230" name="Rectangle 8"/>
          <p:cNvSpPr>
            <a:spLocks noChangeArrowheads="1"/>
          </p:cNvSpPr>
          <p:nvPr/>
        </p:nvSpPr>
        <p:spPr bwMode="auto">
          <a:xfrm rot="-1418010">
            <a:off x="3398838" y="4160838"/>
            <a:ext cx="5387975" cy="401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Rectangle 9"/>
          <p:cNvSpPr>
            <a:spLocks noChangeArrowheads="1"/>
          </p:cNvSpPr>
          <p:nvPr/>
        </p:nvSpPr>
        <p:spPr bwMode="auto">
          <a:xfrm>
            <a:off x="8534400" y="4800600"/>
            <a:ext cx="457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atoms_made_vis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5344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7239000" y="2286000"/>
            <a:ext cx="167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87</a:t>
            </a:r>
          </a:p>
        </p:txBody>
      </p:sp>
      <p:sp>
        <p:nvSpPr>
          <p:cNvPr id="53252" name="Rectangle 7"/>
          <p:cNvSpPr>
            <a:spLocks noChangeArrowheads="1"/>
          </p:cNvSpPr>
          <p:nvPr/>
        </p:nvSpPr>
        <p:spPr bwMode="auto">
          <a:xfrm rot="3564906">
            <a:off x="-1439069" y="2828131"/>
            <a:ext cx="5715000" cy="4694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53253" name="Rectangle 8"/>
          <p:cNvSpPr>
            <a:spLocks noChangeArrowheads="1"/>
          </p:cNvSpPr>
          <p:nvPr/>
        </p:nvSpPr>
        <p:spPr bwMode="auto">
          <a:xfrm rot="-1418010">
            <a:off x="3398838" y="4094163"/>
            <a:ext cx="5387975" cy="4076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9"/>
          <p:cNvSpPr>
            <a:spLocks noChangeArrowheads="1"/>
          </p:cNvSpPr>
          <p:nvPr/>
        </p:nvSpPr>
        <p:spPr bwMode="auto">
          <a:xfrm>
            <a:off x="8534400" y="4800600"/>
            <a:ext cx="457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Rectangle 10"/>
          <p:cNvSpPr>
            <a:spLocks noChangeArrowheads="1"/>
          </p:cNvSpPr>
          <p:nvPr/>
        </p:nvSpPr>
        <p:spPr bwMode="auto">
          <a:xfrm rot="-1966211">
            <a:off x="4535488" y="1781175"/>
            <a:ext cx="21336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atoms_made_vis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5344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7239000" y="2286000"/>
            <a:ext cx="167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88</a:t>
            </a:r>
          </a:p>
        </p:txBody>
      </p:sp>
      <p:sp>
        <p:nvSpPr>
          <p:cNvPr id="54276" name="Rectangle 7"/>
          <p:cNvSpPr>
            <a:spLocks noChangeArrowheads="1"/>
          </p:cNvSpPr>
          <p:nvPr/>
        </p:nvSpPr>
        <p:spPr bwMode="auto">
          <a:xfrm rot="3564906">
            <a:off x="-1373981" y="2866231"/>
            <a:ext cx="5715000" cy="4541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54277" name="Rectangle 8"/>
          <p:cNvSpPr>
            <a:spLocks noChangeArrowheads="1"/>
          </p:cNvSpPr>
          <p:nvPr/>
        </p:nvSpPr>
        <p:spPr bwMode="auto">
          <a:xfrm rot="-1418010">
            <a:off x="3398838" y="4160838"/>
            <a:ext cx="5387975" cy="401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Rectangle 9"/>
          <p:cNvSpPr>
            <a:spLocks noChangeArrowheads="1"/>
          </p:cNvSpPr>
          <p:nvPr/>
        </p:nvSpPr>
        <p:spPr bwMode="auto">
          <a:xfrm>
            <a:off x="8534400" y="4800600"/>
            <a:ext cx="457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10"/>
          <p:cNvSpPr>
            <a:spLocks noChangeArrowheads="1"/>
          </p:cNvSpPr>
          <p:nvPr/>
        </p:nvSpPr>
        <p:spPr bwMode="auto">
          <a:xfrm rot="-1966211">
            <a:off x="4535488" y="1781175"/>
            <a:ext cx="21336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 rot="-1987028">
            <a:off x="1966913" y="2343150"/>
            <a:ext cx="2895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atoms_made_vis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5344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7239000" y="2286000"/>
            <a:ext cx="167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89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 rot="3564906">
            <a:off x="-1734344" y="2659856"/>
            <a:ext cx="5715000" cy="5380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 rot="-1418010">
            <a:off x="3429000" y="4154488"/>
            <a:ext cx="5387975" cy="416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534400" y="4800600"/>
            <a:ext cx="457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 rot="-1966211">
            <a:off x="4535488" y="1781175"/>
            <a:ext cx="21336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 rot="-1987028">
            <a:off x="1966913" y="2343150"/>
            <a:ext cx="2895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 rot="-1857826">
            <a:off x="2971800" y="3429000"/>
            <a:ext cx="1981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atoms_made_vis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5344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7239000" y="2286000"/>
            <a:ext cx="167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90</a:t>
            </a:r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 rot="3564906">
            <a:off x="-1604169" y="2734469"/>
            <a:ext cx="5715000" cy="5075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56325" name="Rectangle 8"/>
          <p:cNvSpPr>
            <a:spLocks noChangeArrowheads="1"/>
          </p:cNvSpPr>
          <p:nvPr/>
        </p:nvSpPr>
        <p:spPr bwMode="auto">
          <a:xfrm rot="-1418010">
            <a:off x="3581400" y="4122738"/>
            <a:ext cx="5387975" cy="492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Rectangle 9"/>
          <p:cNvSpPr>
            <a:spLocks noChangeArrowheads="1"/>
          </p:cNvSpPr>
          <p:nvPr/>
        </p:nvSpPr>
        <p:spPr bwMode="auto">
          <a:xfrm>
            <a:off x="8534400" y="4800600"/>
            <a:ext cx="457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10"/>
          <p:cNvSpPr>
            <a:spLocks noChangeArrowheads="1"/>
          </p:cNvSpPr>
          <p:nvPr/>
        </p:nvSpPr>
        <p:spPr bwMode="auto">
          <a:xfrm rot="-1966211">
            <a:off x="4535488" y="1781175"/>
            <a:ext cx="21336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Rectangle 11"/>
          <p:cNvSpPr>
            <a:spLocks noChangeArrowheads="1"/>
          </p:cNvSpPr>
          <p:nvPr/>
        </p:nvSpPr>
        <p:spPr bwMode="auto">
          <a:xfrm rot="-1987028">
            <a:off x="1966913" y="2343150"/>
            <a:ext cx="2895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Rectangle 12"/>
          <p:cNvSpPr>
            <a:spLocks noChangeArrowheads="1"/>
          </p:cNvSpPr>
          <p:nvPr/>
        </p:nvSpPr>
        <p:spPr bwMode="auto">
          <a:xfrm rot="-1857826">
            <a:off x="2971800" y="3429000"/>
            <a:ext cx="1981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Freeform 13"/>
          <p:cNvSpPr>
            <a:spLocks/>
          </p:cNvSpPr>
          <p:nvPr/>
        </p:nvSpPr>
        <p:spPr bwMode="auto">
          <a:xfrm>
            <a:off x="3352800" y="3581400"/>
            <a:ext cx="1719263" cy="1411288"/>
          </a:xfrm>
          <a:custGeom>
            <a:avLst/>
            <a:gdLst>
              <a:gd name="T0" fmla="*/ 2147483647 w 1083"/>
              <a:gd name="T1" fmla="*/ 2147483647 h 889"/>
              <a:gd name="T2" fmla="*/ 2147483647 w 1083"/>
              <a:gd name="T3" fmla="*/ 2147483647 h 889"/>
              <a:gd name="T4" fmla="*/ 2147483647 w 1083"/>
              <a:gd name="T5" fmla="*/ 2147483647 h 889"/>
              <a:gd name="T6" fmla="*/ 2147483647 w 1083"/>
              <a:gd name="T7" fmla="*/ 2147483647 h 889"/>
              <a:gd name="T8" fmla="*/ 2147483647 w 1083"/>
              <a:gd name="T9" fmla="*/ 2147483647 h 889"/>
              <a:gd name="T10" fmla="*/ 2147483647 w 1083"/>
              <a:gd name="T11" fmla="*/ 2147483647 h 889"/>
              <a:gd name="T12" fmla="*/ 2147483647 w 1083"/>
              <a:gd name="T13" fmla="*/ 2147483647 h 889"/>
              <a:gd name="T14" fmla="*/ 2147483647 w 1083"/>
              <a:gd name="T15" fmla="*/ 2147483647 h 889"/>
              <a:gd name="T16" fmla="*/ 2147483647 w 1083"/>
              <a:gd name="T17" fmla="*/ 2147483647 h 889"/>
              <a:gd name="T18" fmla="*/ 2147483647 w 1083"/>
              <a:gd name="T19" fmla="*/ 2147483647 h 889"/>
              <a:gd name="T20" fmla="*/ 2147483647 w 1083"/>
              <a:gd name="T21" fmla="*/ 2147483647 h 889"/>
              <a:gd name="T22" fmla="*/ 2147483647 w 1083"/>
              <a:gd name="T23" fmla="*/ 2147483647 h 889"/>
              <a:gd name="T24" fmla="*/ 2147483647 w 1083"/>
              <a:gd name="T25" fmla="*/ 2147483647 h 889"/>
              <a:gd name="T26" fmla="*/ 2147483647 w 1083"/>
              <a:gd name="T27" fmla="*/ 2147483647 h 889"/>
              <a:gd name="T28" fmla="*/ 2147483647 w 1083"/>
              <a:gd name="T29" fmla="*/ 2147483647 h 889"/>
              <a:gd name="T30" fmla="*/ 2147483647 w 1083"/>
              <a:gd name="T31" fmla="*/ 2147483647 h 889"/>
              <a:gd name="T32" fmla="*/ 2147483647 w 1083"/>
              <a:gd name="T33" fmla="*/ 2147483647 h 889"/>
              <a:gd name="T34" fmla="*/ 2147483647 w 1083"/>
              <a:gd name="T35" fmla="*/ 2147483647 h 889"/>
              <a:gd name="T36" fmla="*/ 2147483647 w 1083"/>
              <a:gd name="T37" fmla="*/ 2147483647 h 889"/>
              <a:gd name="T38" fmla="*/ 2147483647 w 1083"/>
              <a:gd name="T39" fmla="*/ 2147483647 h 889"/>
              <a:gd name="T40" fmla="*/ 2147483647 w 1083"/>
              <a:gd name="T41" fmla="*/ 2147483647 h 889"/>
              <a:gd name="T42" fmla="*/ 2147483647 w 1083"/>
              <a:gd name="T43" fmla="*/ 2147483647 h 889"/>
              <a:gd name="T44" fmla="*/ 2147483647 w 1083"/>
              <a:gd name="T45" fmla="*/ 2147483647 h 889"/>
              <a:gd name="T46" fmla="*/ 2147483647 w 1083"/>
              <a:gd name="T47" fmla="*/ 2147483647 h 889"/>
              <a:gd name="T48" fmla="*/ 2147483647 w 1083"/>
              <a:gd name="T49" fmla="*/ 2147483647 h 889"/>
              <a:gd name="T50" fmla="*/ 2147483647 w 1083"/>
              <a:gd name="T51" fmla="*/ 2147483647 h 889"/>
              <a:gd name="T52" fmla="*/ 2147483647 w 1083"/>
              <a:gd name="T53" fmla="*/ 2147483647 h 889"/>
              <a:gd name="T54" fmla="*/ 2147483647 w 1083"/>
              <a:gd name="T55" fmla="*/ 2147483647 h 889"/>
              <a:gd name="T56" fmla="*/ 2147483647 w 1083"/>
              <a:gd name="T57" fmla="*/ 2147483647 h 889"/>
              <a:gd name="T58" fmla="*/ 2147483647 w 1083"/>
              <a:gd name="T59" fmla="*/ 2147483647 h 889"/>
              <a:gd name="T60" fmla="*/ 0 w 1083"/>
              <a:gd name="T61" fmla="*/ 2147483647 h 889"/>
              <a:gd name="T62" fmla="*/ 2147483647 w 1083"/>
              <a:gd name="T63" fmla="*/ 2147483647 h 889"/>
              <a:gd name="T64" fmla="*/ 2147483647 w 1083"/>
              <a:gd name="T65" fmla="*/ 2147483647 h 889"/>
              <a:gd name="T66" fmla="*/ 2147483647 w 1083"/>
              <a:gd name="T67" fmla="*/ 2147483647 h 8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83"/>
              <a:gd name="T103" fmla="*/ 0 h 889"/>
              <a:gd name="T104" fmla="*/ 1083 w 1083"/>
              <a:gd name="T105" fmla="*/ 889 h 8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83" h="889">
                <a:moveTo>
                  <a:pt x="198" y="159"/>
                </a:moveTo>
                <a:cubicBezTo>
                  <a:pt x="224" y="239"/>
                  <a:pt x="184" y="124"/>
                  <a:pt x="223" y="210"/>
                </a:cubicBezTo>
                <a:cubicBezTo>
                  <a:pt x="256" y="283"/>
                  <a:pt x="255" y="361"/>
                  <a:pt x="327" y="408"/>
                </a:cubicBezTo>
                <a:cubicBezTo>
                  <a:pt x="338" y="425"/>
                  <a:pt x="350" y="442"/>
                  <a:pt x="361" y="459"/>
                </a:cubicBezTo>
                <a:cubicBezTo>
                  <a:pt x="371" y="474"/>
                  <a:pt x="413" y="477"/>
                  <a:pt x="413" y="477"/>
                </a:cubicBezTo>
                <a:cubicBezTo>
                  <a:pt x="487" y="470"/>
                  <a:pt x="562" y="471"/>
                  <a:pt x="636" y="459"/>
                </a:cubicBezTo>
                <a:cubicBezTo>
                  <a:pt x="655" y="456"/>
                  <a:pt x="670" y="440"/>
                  <a:pt x="688" y="434"/>
                </a:cubicBezTo>
                <a:cubicBezTo>
                  <a:pt x="691" y="425"/>
                  <a:pt x="696" y="417"/>
                  <a:pt x="696" y="408"/>
                </a:cubicBezTo>
                <a:cubicBezTo>
                  <a:pt x="696" y="359"/>
                  <a:pt x="696" y="310"/>
                  <a:pt x="688" y="262"/>
                </a:cubicBezTo>
                <a:cubicBezTo>
                  <a:pt x="678" y="202"/>
                  <a:pt x="490" y="203"/>
                  <a:pt x="481" y="202"/>
                </a:cubicBezTo>
                <a:cubicBezTo>
                  <a:pt x="470" y="199"/>
                  <a:pt x="451" y="204"/>
                  <a:pt x="447" y="193"/>
                </a:cubicBezTo>
                <a:cubicBezTo>
                  <a:pt x="440" y="174"/>
                  <a:pt x="451" y="153"/>
                  <a:pt x="455" y="133"/>
                </a:cubicBezTo>
                <a:cubicBezTo>
                  <a:pt x="457" y="124"/>
                  <a:pt x="457" y="113"/>
                  <a:pt x="464" y="107"/>
                </a:cubicBezTo>
                <a:cubicBezTo>
                  <a:pt x="492" y="79"/>
                  <a:pt x="510" y="75"/>
                  <a:pt x="541" y="64"/>
                </a:cubicBezTo>
                <a:cubicBezTo>
                  <a:pt x="1083" y="76"/>
                  <a:pt x="832" y="0"/>
                  <a:pt x="1023" y="141"/>
                </a:cubicBezTo>
                <a:cubicBezTo>
                  <a:pt x="1056" y="210"/>
                  <a:pt x="1067" y="236"/>
                  <a:pt x="1083" y="313"/>
                </a:cubicBezTo>
                <a:cubicBezTo>
                  <a:pt x="1080" y="376"/>
                  <a:pt x="1079" y="439"/>
                  <a:pt x="1074" y="502"/>
                </a:cubicBezTo>
                <a:cubicBezTo>
                  <a:pt x="1073" y="514"/>
                  <a:pt x="1073" y="527"/>
                  <a:pt x="1066" y="537"/>
                </a:cubicBezTo>
                <a:cubicBezTo>
                  <a:pt x="1060" y="546"/>
                  <a:pt x="1048" y="548"/>
                  <a:pt x="1040" y="554"/>
                </a:cubicBezTo>
                <a:cubicBezTo>
                  <a:pt x="990" y="590"/>
                  <a:pt x="963" y="612"/>
                  <a:pt x="903" y="623"/>
                </a:cubicBezTo>
                <a:cubicBezTo>
                  <a:pt x="881" y="644"/>
                  <a:pt x="857" y="646"/>
                  <a:pt x="834" y="666"/>
                </a:cubicBezTo>
                <a:cubicBezTo>
                  <a:pt x="809" y="688"/>
                  <a:pt x="702" y="783"/>
                  <a:pt x="688" y="803"/>
                </a:cubicBezTo>
                <a:cubicBezTo>
                  <a:pt x="682" y="812"/>
                  <a:pt x="678" y="822"/>
                  <a:pt x="670" y="829"/>
                </a:cubicBezTo>
                <a:cubicBezTo>
                  <a:pt x="663" y="835"/>
                  <a:pt x="653" y="834"/>
                  <a:pt x="645" y="838"/>
                </a:cubicBezTo>
                <a:cubicBezTo>
                  <a:pt x="572" y="875"/>
                  <a:pt x="571" y="880"/>
                  <a:pt x="481" y="889"/>
                </a:cubicBezTo>
                <a:cubicBezTo>
                  <a:pt x="424" y="884"/>
                  <a:pt x="386" y="880"/>
                  <a:pt x="335" y="864"/>
                </a:cubicBezTo>
                <a:cubicBezTo>
                  <a:pt x="302" y="841"/>
                  <a:pt x="263" y="838"/>
                  <a:pt x="232" y="812"/>
                </a:cubicBezTo>
                <a:cubicBezTo>
                  <a:pt x="188" y="776"/>
                  <a:pt x="222" y="799"/>
                  <a:pt x="189" y="760"/>
                </a:cubicBezTo>
                <a:cubicBezTo>
                  <a:pt x="154" y="718"/>
                  <a:pt x="120" y="674"/>
                  <a:pt x="86" y="631"/>
                </a:cubicBezTo>
                <a:cubicBezTo>
                  <a:pt x="64" y="603"/>
                  <a:pt x="60" y="580"/>
                  <a:pt x="34" y="554"/>
                </a:cubicBezTo>
                <a:cubicBezTo>
                  <a:pt x="26" y="520"/>
                  <a:pt x="19" y="497"/>
                  <a:pt x="0" y="468"/>
                </a:cubicBezTo>
                <a:cubicBezTo>
                  <a:pt x="3" y="402"/>
                  <a:pt x="1" y="336"/>
                  <a:pt x="8" y="270"/>
                </a:cubicBezTo>
                <a:cubicBezTo>
                  <a:pt x="17" y="182"/>
                  <a:pt x="103" y="191"/>
                  <a:pt x="172" y="184"/>
                </a:cubicBezTo>
                <a:cubicBezTo>
                  <a:pt x="200" y="166"/>
                  <a:pt x="198" y="177"/>
                  <a:pt x="198" y="159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28600"/>
            <a:ext cx="83820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99FF"/>
                </a:solidFill>
              </a:rPr>
              <a:t>Answer: If you were to cut the paper in half about 90 times, you would be around the size of the atom.  </a:t>
            </a:r>
          </a:p>
        </p:txBody>
      </p:sp>
      <p:pic>
        <p:nvPicPr>
          <p:cNvPr id="57347" name="Picture 5" descr="atoms_made_vis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5344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7239000" y="2286000"/>
            <a:ext cx="167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90</a:t>
            </a: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 rot="3564906">
            <a:off x="-1050925" y="3048000"/>
            <a:ext cx="5110162" cy="4846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 rot="-1418010">
            <a:off x="3505200" y="4138613"/>
            <a:ext cx="5387975" cy="454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Rectangle 9"/>
          <p:cNvSpPr>
            <a:spLocks noChangeArrowheads="1"/>
          </p:cNvSpPr>
          <p:nvPr/>
        </p:nvSpPr>
        <p:spPr bwMode="auto">
          <a:xfrm>
            <a:off x="8534400" y="4800600"/>
            <a:ext cx="457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Rectangle 10"/>
          <p:cNvSpPr>
            <a:spLocks noChangeArrowheads="1"/>
          </p:cNvSpPr>
          <p:nvPr/>
        </p:nvSpPr>
        <p:spPr bwMode="auto">
          <a:xfrm rot="-1966211">
            <a:off x="4624388" y="2084388"/>
            <a:ext cx="1984375" cy="28368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Rectangle 11"/>
          <p:cNvSpPr>
            <a:spLocks noChangeArrowheads="1"/>
          </p:cNvSpPr>
          <p:nvPr/>
        </p:nvSpPr>
        <p:spPr bwMode="auto">
          <a:xfrm rot="-1987028">
            <a:off x="1966913" y="2343150"/>
            <a:ext cx="2895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Rectangle 12"/>
          <p:cNvSpPr>
            <a:spLocks noChangeArrowheads="1"/>
          </p:cNvSpPr>
          <p:nvPr/>
        </p:nvSpPr>
        <p:spPr bwMode="auto">
          <a:xfrm rot="-1857826">
            <a:off x="2971800" y="3429000"/>
            <a:ext cx="1981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Freeform 13"/>
          <p:cNvSpPr>
            <a:spLocks/>
          </p:cNvSpPr>
          <p:nvPr/>
        </p:nvSpPr>
        <p:spPr bwMode="auto">
          <a:xfrm>
            <a:off x="3352800" y="3581400"/>
            <a:ext cx="1719263" cy="1411288"/>
          </a:xfrm>
          <a:custGeom>
            <a:avLst/>
            <a:gdLst>
              <a:gd name="T0" fmla="*/ 2147483647 w 1083"/>
              <a:gd name="T1" fmla="*/ 2147483647 h 889"/>
              <a:gd name="T2" fmla="*/ 2147483647 w 1083"/>
              <a:gd name="T3" fmla="*/ 2147483647 h 889"/>
              <a:gd name="T4" fmla="*/ 2147483647 w 1083"/>
              <a:gd name="T5" fmla="*/ 2147483647 h 889"/>
              <a:gd name="T6" fmla="*/ 2147483647 w 1083"/>
              <a:gd name="T7" fmla="*/ 2147483647 h 889"/>
              <a:gd name="T8" fmla="*/ 2147483647 w 1083"/>
              <a:gd name="T9" fmla="*/ 2147483647 h 889"/>
              <a:gd name="T10" fmla="*/ 2147483647 w 1083"/>
              <a:gd name="T11" fmla="*/ 2147483647 h 889"/>
              <a:gd name="T12" fmla="*/ 2147483647 w 1083"/>
              <a:gd name="T13" fmla="*/ 2147483647 h 889"/>
              <a:gd name="T14" fmla="*/ 2147483647 w 1083"/>
              <a:gd name="T15" fmla="*/ 2147483647 h 889"/>
              <a:gd name="T16" fmla="*/ 2147483647 w 1083"/>
              <a:gd name="T17" fmla="*/ 2147483647 h 889"/>
              <a:gd name="T18" fmla="*/ 2147483647 w 1083"/>
              <a:gd name="T19" fmla="*/ 2147483647 h 889"/>
              <a:gd name="T20" fmla="*/ 2147483647 w 1083"/>
              <a:gd name="T21" fmla="*/ 2147483647 h 889"/>
              <a:gd name="T22" fmla="*/ 2147483647 w 1083"/>
              <a:gd name="T23" fmla="*/ 2147483647 h 889"/>
              <a:gd name="T24" fmla="*/ 2147483647 w 1083"/>
              <a:gd name="T25" fmla="*/ 2147483647 h 889"/>
              <a:gd name="T26" fmla="*/ 2147483647 w 1083"/>
              <a:gd name="T27" fmla="*/ 2147483647 h 889"/>
              <a:gd name="T28" fmla="*/ 2147483647 w 1083"/>
              <a:gd name="T29" fmla="*/ 2147483647 h 889"/>
              <a:gd name="T30" fmla="*/ 2147483647 w 1083"/>
              <a:gd name="T31" fmla="*/ 2147483647 h 889"/>
              <a:gd name="T32" fmla="*/ 2147483647 w 1083"/>
              <a:gd name="T33" fmla="*/ 2147483647 h 889"/>
              <a:gd name="T34" fmla="*/ 2147483647 w 1083"/>
              <a:gd name="T35" fmla="*/ 2147483647 h 889"/>
              <a:gd name="T36" fmla="*/ 2147483647 w 1083"/>
              <a:gd name="T37" fmla="*/ 2147483647 h 889"/>
              <a:gd name="T38" fmla="*/ 2147483647 w 1083"/>
              <a:gd name="T39" fmla="*/ 2147483647 h 889"/>
              <a:gd name="T40" fmla="*/ 2147483647 w 1083"/>
              <a:gd name="T41" fmla="*/ 2147483647 h 889"/>
              <a:gd name="T42" fmla="*/ 2147483647 w 1083"/>
              <a:gd name="T43" fmla="*/ 2147483647 h 889"/>
              <a:gd name="T44" fmla="*/ 2147483647 w 1083"/>
              <a:gd name="T45" fmla="*/ 2147483647 h 889"/>
              <a:gd name="T46" fmla="*/ 2147483647 w 1083"/>
              <a:gd name="T47" fmla="*/ 2147483647 h 889"/>
              <a:gd name="T48" fmla="*/ 2147483647 w 1083"/>
              <a:gd name="T49" fmla="*/ 2147483647 h 889"/>
              <a:gd name="T50" fmla="*/ 2147483647 w 1083"/>
              <a:gd name="T51" fmla="*/ 2147483647 h 889"/>
              <a:gd name="T52" fmla="*/ 2147483647 w 1083"/>
              <a:gd name="T53" fmla="*/ 2147483647 h 889"/>
              <a:gd name="T54" fmla="*/ 2147483647 w 1083"/>
              <a:gd name="T55" fmla="*/ 2147483647 h 889"/>
              <a:gd name="T56" fmla="*/ 2147483647 w 1083"/>
              <a:gd name="T57" fmla="*/ 2147483647 h 889"/>
              <a:gd name="T58" fmla="*/ 2147483647 w 1083"/>
              <a:gd name="T59" fmla="*/ 2147483647 h 889"/>
              <a:gd name="T60" fmla="*/ 0 w 1083"/>
              <a:gd name="T61" fmla="*/ 2147483647 h 889"/>
              <a:gd name="T62" fmla="*/ 2147483647 w 1083"/>
              <a:gd name="T63" fmla="*/ 2147483647 h 889"/>
              <a:gd name="T64" fmla="*/ 2147483647 w 1083"/>
              <a:gd name="T65" fmla="*/ 2147483647 h 889"/>
              <a:gd name="T66" fmla="*/ 2147483647 w 1083"/>
              <a:gd name="T67" fmla="*/ 2147483647 h 8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83"/>
              <a:gd name="T103" fmla="*/ 0 h 889"/>
              <a:gd name="T104" fmla="*/ 1083 w 1083"/>
              <a:gd name="T105" fmla="*/ 889 h 8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83" h="889">
                <a:moveTo>
                  <a:pt x="198" y="159"/>
                </a:moveTo>
                <a:cubicBezTo>
                  <a:pt x="224" y="239"/>
                  <a:pt x="184" y="124"/>
                  <a:pt x="223" y="210"/>
                </a:cubicBezTo>
                <a:cubicBezTo>
                  <a:pt x="256" y="283"/>
                  <a:pt x="255" y="361"/>
                  <a:pt x="327" y="408"/>
                </a:cubicBezTo>
                <a:cubicBezTo>
                  <a:pt x="338" y="425"/>
                  <a:pt x="350" y="442"/>
                  <a:pt x="361" y="459"/>
                </a:cubicBezTo>
                <a:cubicBezTo>
                  <a:pt x="371" y="474"/>
                  <a:pt x="413" y="477"/>
                  <a:pt x="413" y="477"/>
                </a:cubicBezTo>
                <a:cubicBezTo>
                  <a:pt x="487" y="470"/>
                  <a:pt x="562" y="471"/>
                  <a:pt x="636" y="459"/>
                </a:cubicBezTo>
                <a:cubicBezTo>
                  <a:pt x="655" y="456"/>
                  <a:pt x="670" y="440"/>
                  <a:pt x="688" y="434"/>
                </a:cubicBezTo>
                <a:cubicBezTo>
                  <a:pt x="691" y="425"/>
                  <a:pt x="696" y="417"/>
                  <a:pt x="696" y="408"/>
                </a:cubicBezTo>
                <a:cubicBezTo>
                  <a:pt x="696" y="359"/>
                  <a:pt x="696" y="310"/>
                  <a:pt x="688" y="262"/>
                </a:cubicBezTo>
                <a:cubicBezTo>
                  <a:pt x="678" y="202"/>
                  <a:pt x="490" y="203"/>
                  <a:pt x="481" y="202"/>
                </a:cubicBezTo>
                <a:cubicBezTo>
                  <a:pt x="470" y="199"/>
                  <a:pt x="451" y="204"/>
                  <a:pt x="447" y="193"/>
                </a:cubicBezTo>
                <a:cubicBezTo>
                  <a:pt x="440" y="174"/>
                  <a:pt x="451" y="153"/>
                  <a:pt x="455" y="133"/>
                </a:cubicBezTo>
                <a:cubicBezTo>
                  <a:pt x="457" y="124"/>
                  <a:pt x="457" y="113"/>
                  <a:pt x="464" y="107"/>
                </a:cubicBezTo>
                <a:cubicBezTo>
                  <a:pt x="492" y="79"/>
                  <a:pt x="510" y="75"/>
                  <a:pt x="541" y="64"/>
                </a:cubicBezTo>
                <a:cubicBezTo>
                  <a:pt x="1083" y="76"/>
                  <a:pt x="832" y="0"/>
                  <a:pt x="1023" y="141"/>
                </a:cubicBezTo>
                <a:cubicBezTo>
                  <a:pt x="1056" y="210"/>
                  <a:pt x="1067" y="236"/>
                  <a:pt x="1083" y="313"/>
                </a:cubicBezTo>
                <a:cubicBezTo>
                  <a:pt x="1080" y="376"/>
                  <a:pt x="1079" y="439"/>
                  <a:pt x="1074" y="502"/>
                </a:cubicBezTo>
                <a:cubicBezTo>
                  <a:pt x="1073" y="514"/>
                  <a:pt x="1073" y="527"/>
                  <a:pt x="1066" y="537"/>
                </a:cubicBezTo>
                <a:cubicBezTo>
                  <a:pt x="1060" y="546"/>
                  <a:pt x="1048" y="548"/>
                  <a:pt x="1040" y="554"/>
                </a:cubicBezTo>
                <a:cubicBezTo>
                  <a:pt x="990" y="590"/>
                  <a:pt x="963" y="612"/>
                  <a:pt x="903" y="623"/>
                </a:cubicBezTo>
                <a:cubicBezTo>
                  <a:pt x="881" y="644"/>
                  <a:pt x="857" y="646"/>
                  <a:pt x="834" y="666"/>
                </a:cubicBezTo>
                <a:cubicBezTo>
                  <a:pt x="809" y="688"/>
                  <a:pt x="702" y="783"/>
                  <a:pt x="688" y="803"/>
                </a:cubicBezTo>
                <a:cubicBezTo>
                  <a:pt x="682" y="812"/>
                  <a:pt x="678" y="822"/>
                  <a:pt x="670" y="829"/>
                </a:cubicBezTo>
                <a:cubicBezTo>
                  <a:pt x="663" y="835"/>
                  <a:pt x="653" y="834"/>
                  <a:pt x="645" y="838"/>
                </a:cubicBezTo>
                <a:cubicBezTo>
                  <a:pt x="572" y="875"/>
                  <a:pt x="571" y="880"/>
                  <a:pt x="481" y="889"/>
                </a:cubicBezTo>
                <a:cubicBezTo>
                  <a:pt x="424" y="884"/>
                  <a:pt x="386" y="880"/>
                  <a:pt x="335" y="864"/>
                </a:cubicBezTo>
                <a:cubicBezTo>
                  <a:pt x="302" y="841"/>
                  <a:pt x="263" y="838"/>
                  <a:pt x="232" y="812"/>
                </a:cubicBezTo>
                <a:cubicBezTo>
                  <a:pt x="188" y="776"/>
                  <a:pt x="222" y="799"/>
                  <a:pt x="189" y="760"/>
                </a:cubicBezTo>
                <a:cubicBezTo>
                  <a:pt x="154" y="718"/>
                  <a:pt x="120" y="674"/>
                  <a:pt x="86" y="631"/>
                </a:cubicBezTo>
                <a:cubicBezTo>
                  <a:pt x="64" y="603"/>
                  <a:pt x="60" y="580"/>
                  <a:pt x="34" y="554"/>
                </a:cubicBezTo>
                <a:cubicBezTo>
                  <a:pt x="26" y="520"/>
                  <a:pt x="19" y="497"/>
                  <a:pt x="0" y="468"/>
                </a:cubicBezTo>
                <a:cubicBezTo>
                  <a:pt x="3" y="402"/>
                  <a:pt x="1" y="336"/>
                  <a:pt x="8" y="270"/>
                </a:cubicBezTo>
                <a:cubicBezTo>
                  <a:pt x="17" y="182"/>
                  <a:pt x="103" y="191"/>
                  <a:pt x="172" y="184"/>
                </a:cubicBezTo>
                <a:cubicBezTo>
                  <a:pt x="200" y="166"/>
                  <a:pt x="198" y="177"/>
                  <a:pt x="198" y="159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28600"/>
            <a:ext cx="85344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ECFF"/>
                </a:solidFill>
              </a:rPr>
              <a:t>Answer: If you were to cut the paper in half about 90 times, you would be around the size of the atom.</a:t>
            </a:r>
            <a:r>
              <a:rPr lang="en-US" smtClean="0">
                <a:solidFill>
                  <a:srgbClr val="6699FF"/>
                </a:solidFill>
              </a:rPr>
              <a:t>  T</a:t>
            </a:r>
            <a:r>
              <a:rPr lang="en-US" sz="2800" smtClean="0">
                <a:solidFill>
                  <a:srgbClr val="6699FF"/>
                </a:solidFill>
              </a:rPr>
              <a:t>he</a:t>
            </a:r>
            <a:r>
              <a:rPr lang="en-US" smtClean="0">
                <a:solidFill>
                  <a:srgbClr val="6699FF"/>
                </a:solidFill>
              </a:rPr>
              <a:t> </a:t>
            </a:r>
            <a:r>
              <a:rPr lang="en-US" sz="2400" smtClean="0">
                <a:solidFill>
                  <a:srgbClr val="6699FF"/>
                </a:solidFill>
              </a:rPr>
              <a:t>at</a:t>
            </a:r>
            <a:r>
              <a:rPr lang="en-US" sz="2000" smtClean="0">
                <a:solidFill>
                  <a:srgbClr val="6699FF"/>
                </a:solidFill>
              </a:rPr>
              <a:t>om</a:t>
            </a:r>
            <a:r>
              <a:rPr lang="en-US" smtClean="0">
                <a:solidFill>
                  <a:srgbClr val="6699FF"/>
                </a:solidFill>
              </a:rPr>
              <a:t> </a:t>
            </a:r>
            <a:r>
              <a:rPr lang="en-US" sz="1800" smtClean="0">
                <a:solidFill>
                  <a:srgbClr val="6699FF"/>
                </a:solidFill>
              </a:rPr>
              <a:t>is</a:t>
            </a:r>
            <a:r>
              <a:rPr lang="en-US" smtClean="0">
                <a:solidFill>
                  <a:srgbClr val="6699FF"/>
                </a:solidFill>
              </a:rPr>
              <a:t> </a:t>
            </a:r>
            <a:r>
              <a:rPr lang="en-US" sz="1800" smtClean="0">
                <a:solidFill>
                  <a:srgbClr val="6699FF"/>
                </a:solidFill>
              </a:rPr>
              <a:t>in</a:t>
            </a:r>
            <a:r>
              <a:rPr lang="en-US" sz="1600" smtClean="0">
                <a:solidFill>
                  <a:srgbClr val="6699FF"/>
                </a:solidFill>
              </a:rPr>
              <a:t>cred</a:t>
            </a:r>
            <a:r>
              <a:rPr lang="en-US" sz="1400" smtClean="0">
                <a:solidFill>
                  <a:srgbClr val="6699FF"/>
                </a:solidFill>
              </a:rPr>
              <a:t>ib</a:t>
            </a:r>
            <a:r>
              <a:rPr lang="en-US" sz="1200" smtClean="0">
                <a:solidFill>
                  <a:srgbClr val="6699FF"/>
                </a:solidFill>
              </a:rPr>
              <a:t>ly</a:t>
            </a:r>
            <a:r>
              <a:rPr lang="en-US" smtClean="0">
                <a:solidFill>
                  <a:srgbClr val="6699FF"/>
                </a:solidFill>
              </a:rPr>
              <a:t> </a:t>
            </a:r>
            <a:r>
              <a:rPr lang="en-US" sz="1000" smtClean="0">
                <a:solidFill>
                  <a:srgbClr val="6699FF"/>
                </a:solidFill>
              </a:rPr>
              <a:t>s</a:t>
            </a:r>
            <a:r>
              <a:rPr lang="en-US" sz="900" smtClean="0">
                <a:solidFill>
                  <a:srgbClr val="6699FF"/>
                </a:solidFill>
              </a:rPr>
              <a:t>ma</a:t>
            </a:r>
            <a:r>
              <a:rPr lang="en-US" sz="800" smtClean="0">
                <a:solidFill>
                  <a:srgbClr val="6699FF"/>
                </a:solidFill>
              </a:rPr>
              <a:t>ll</a:t>
            </a:r>
            <a:r>
              <a:rPr lang="en-US" smtClean="0">
                <a:solidFill>
                  <a:srgbClr val="6699FF"/>
                </a:solidFill>
              </a:rPr>
              <a:t>.</a:t>
            </a:r>
          </a:p>
          <a:p>
            <a:pPr eaLnBrk="1" hangingPunct="1"/>
            <a:endParaRPr lang="en-US" smtClean="0">
              <a:solidFill>
                <a:srgbClr val="6699FF"/>
              </a:solidFill>
            </a:endParaRPr>
          </a:p>
        </p:txBody>
      </p:sp>
      <p:pic>
        <p:nvPicPr>
          <p:cNvPr id="58371" name="Picture 5" descr="atoms_made_vis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5344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7239000" y="2286000"/>
            <a:ext cx="167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90</a:t>
            </a: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 rot="3564906">
            <a:off x="-127793" y="3575844"/>
            <a:ext cx="5110162" cy="270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 rot="-1418010">
            <a:off x="3136900" y="4216400"/>
            <a:ext cx="5387975" cy="270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Rectangle 9"/>
          <p:cNvSpPr>
            <a:spLocks noChangeArrowheads="1"/>
          </p:cNvSpPr>
          <p:nvPr/>
        </p:nvSpPr>
        <p:spPr bwMode="auto">
          <a:xfrm>
            <a:off x="8534400" y="4800600"/>
            <a:ext cx="457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Rectangle 10"/>
          <p:cNvSpPr>
            <a:spLocks noChangeArrowheads="1"/>
          </p:cNvSpPr>
          <p:nvPr/>
        </p:nvSpPr>
        <p:spPr bwMode="auto">
          <a:xfrm rot="-1966211">
            <a:off x="4624388" y="2084388"/>
            <a:ext cx="1984375" cy="28368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Rectangle 11"/>
          <p:cNvSpPr>
            <a:spLocks noChangeArrowheads="1"/>
          </p:cNvSpPr>
          <p:nvPr/>
        </p:nvSpPr>
        <p:spPr bwMode="auto">
          <a:xfrm rot="-1987028">
            <a:off x="1966913" y="2343150"/>
            <a:ext cx="2895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Rectangle 12"/>
          <p:cNvSpPr>
            <a:spLocks noChangeArrowheads="1"/>
          </p:cNvSpPr>
          <p:nvPr/>
        </p:nvSpPr>
        <p:spPr bwMode="auto">
          <a:xfrm rot="-1857826">
            <a:off x="2971800" y="3429000"/>
            <a:ext cx="1981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Freeform 13"/>
          <p:cNvSpPr>
            <a:spLocks/>
          </p:cNvSpPr>
          <p:nvPr/>
        </p:nvSpPr>
        <p:spPr bwMode="auto">
          <a:xfrm>
            <a:off x="3352800" y="3581400"/>
            <a:ext cx="1719263" cy="1411288"/>
          </a:xfrm>
          <a:custGeom>
            <a:avLst/>
            <a:gdLst>
              <a:gd name="T0" fmla="*/ 2147483647 w 1083"/>
              <a:gd name="T1" fmla="*/ 2147483647 h 889"/>
              <a:gd name="T2" fmla="*/ 2147483647 w 1083"/>
              <a:gd name="T3" fmla="*/ 2147483647 h 889"/>
              <a:gd name="T4" fmla="*/ 2147483647 w 1083"/>
              <a:gd name="T5" fmla="*/ 2147483647 h 889"/>
              <a:gd name="T6" fmla="*/ 2147483647 w 1083"/>
              <a:gd name="T7" fmla="*/ 2147483647 h 889"/>
              <a:gd name="T8" fmla="*/ 2147483647 w 1083"/>
              <a:gd name="T9" fmla="*/ 2147483647 h 889"/>
              <a:gd name="T10" fmla="*/ 2147483647 w 1083"/>
              <a:gd name="T11" fmla="*/ 2147483647 h 889"/>
              <a:gd name="T12" fmla="*/ 2147483647 w 1083"/>
              <a:gd name="T13" fmla="*/ 2147483647 h 889"/>
              <a:gd name="T14" fmla="*/ 2147483647 w 1083"/>
              <a:gd name="T15" fmla="*/ 2147483647 h 889"/>
              <a:gd name="T16" fmla="*/ 2147483647 w 1083"/>
              <a:gd name="T17" fmla="*/ 2147483647 h 889"/>
              <a:gd name="T18" fmla="*/ 2147483647 w 1083"/>
              <a:gd name="T19" fmla="*/ 2147483647 h 889"/>
              <a:gd name="T20" fmla="*/ 2147483647 w 1083"/>
              <a:gd name="T21" fmla="*/ 2147483647 h 889"/>
              <a:gd name="T22" fmla="*/ 2147483647 w 1083"/>
              <a:gd name="T23" fmla="*/ 2147483647 h 889"/>
              <a:gd name="T24" fmla="*/ 2147483647 w 1083"/>
              <a:gd name="T25" fmla="*/ 2147483647 h 889"/>
              <a:gd name="T26" fmla="*/ 2147483647 w 1083"/>
              <a:gd name="T27" fmla="*/ 2147483647 h 889"/>
              <a:gd name="T28" fmla="*/ 2147483647 w 1083"/>
              <a:gd name="T29" fmla="*/ 2147483647 h 889"/>
              <a:gd name="T30" fmla="*/ 2147483647 w 1083"/>
              <a:gd name="T31" fmla="*/ 2147483647 h 889"/>
              <a:gd name="T32" fmla="*/ 2147483647 w 1083"/>
              <a:gd name="T33" fmla="*/ 2147483647 h 889"/>
              <a:gd name="T34" fmla="*/ 2147483647 w 1083"/>
              <a:gd name="T35" fmla="*/ 2147483647 h 889"/>
              <a:gd name="T36" fmla="*/ 2147483647 w 1083"/>
              <a:gd name="T37" fmla="*/ 2147483647 h 889"/>
              <a:gd name="T38" fmla="*/ 2147483647 w 1083"/>
              <a:gd name="T39" fmla="*/ 2147483647 h 889"/>
              <a:gd name="T40" fmla="*/ 2147483647 w 1083"/>
              <a:gd name="T41" fmla="*/ 2147483647 h 889"/>
              <a:gd name="T42" fmla="*/ 2147483647 w 1083"/>
              <a:gd name="T43" fmla="*/ 2147483647 h 889"/>
              <a:gd name="T44" fmla="*/ 2147483647 w 1083"/>
              <a:gd name="T45" fmla="*/ 2147483647 h 889"/>
              <a:gd name="T46" fmla="*/ 2147483647 w 1083"/>
              <a:gd name="T47" fmla="*/ 2147483647 h 889"/>
              <a:gd name="T48" fmla="*/ 2147483647 w 1083"/>
              <a:gd name="T49" fmla="*/ 2147483647 h 889"/>
              <a:gd name="T50" fmla="*/ 2147483647 w 1083"/>
              <a:gd name="T51" fmla="*/ 2147483647 h 889"/>
              <a:gd name="T52" fmla="*/ 2147483647 w 1083"/>
              <a:gd name="T53" fmla="*/ 2147483647 h 889"/>
              <a:gd name="T54" fmla="*/ 2147483647 w 1083"/>
              <a:gd name="T55" fmla="*/ 2147483647 h 889"/>
              <a:gd name="T56" fmla="*/ 2147483647 w 1083"/>
              <a:gd name="T57" fmla="*/ 2147483647 h 889"/>
              <a:gd name="T58" fmla="*/ 2147483647 w 1083"/>
              <a:gd name="T59" fmla="*/ 2147483647 h 889"/>
              <a:gd name="T60" fmla="*/ 0 w 1083"/>
              <a:gd name="T61" fmla="*/ 2147483647 h 889"/>
              <a:gd name="T62" fmla="*/ 2147483647 w 1083"/>
              <a:gd name="T63" fmla="*/ 2147483647 h 889"/>
              <a:gd name="T64" fmla="*/ 2147483647 w 1083"/>
              <a:gd name="T65" fmla="*/ 2147483647 h 889"/>
              <a:gd name="T66" fmla="*/ 2147483647 w 1083"/>
              <a:gd name="T67" fmla="*/ 2147483647 h 8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83"/>
              <a:gd name="T103" fmla="*/ 0 h 889"/>
              <a:gd name="T104" fmla="*/ 1083 w 1083"/>
              <a:gd name="T105" fmla="*/ 889 h 8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83" h="889">
                <a:moveTo>
                  <a:pt x="198" y="159"/>
                </a:moveTo>
                <a:cubicBezTo>
                  <a:pt x="224" y="239"/>
                  <a:pt x="184" y="124"/>
                  <a:pt x="223" y="210"/>
                </a:cubicBezTo>
                <a:cubicBezTo>
                  <a:pt x="256" y="283"/>
                  <a:pt x="255" y="361"/>
                  <a:pt x="327" y="408"/>
                </a:cubicBezTo>
                <a:cubicBezTo>
                  <a:pt x="338" y="425"/>
                  <a:pt x="350" y="442"/>
                  <a:pt x="361" y="459"/>
                </a:cubicBezTo>
                <a:cubicBezTo>
                  <a:pt x="371" y="474"/>
                  <a:pt x="413" y="477"/>
                  <a:pt x="413" y="477"/>
                </a:cubicBezTo>
                <a:cubicBezTo>
                  <a:pt x="487" y="470"/>
                  <a:pt x="562" y="471"/>
                  <a:pt x="636" y="459"/>
                </a:cubicBezTo>
                <a:cubicBezTo>
                  <a:pt x="655" y="456"/>
                  <a:pt x="670" y="440"/>
                  <a:pt x="688" y="434"/>
                </a:cubicBezTo>
                <a:cubicBezTo>
                  <a:pt x="691" y="425"/>
                  <a:pt x="696" y="417"/>
                  <a:pt x="696" y="408"/>
                </a:cubicBezTo>
                <a:cubicBezTo>
                  <a:pt x="696" y="359"/>
                  <a:pt x="696" y="310"/>
                  <a:pt x="688" y="262"/>
                </a:cubicBezTo>
                <a:cubicBezTo>
                  <a:pt x="678" y="202"/>
                  <a:pt x="490" y="203"/>
                  <a:pt x="481" y="202"/>
                </a:cubicBezTo>
                <a:cubicBezTo>
                  <a:pt x="470" y="199"/>
                  <a:pt x="451" y="204"/>
                  <a:pt x="447" y="193"/>
                </a:cubicBezTo>
                <a:cubicBezTo>
                  <a:pt x="440" y="174"/>
                  <a:pt x="451" y="153"/>
                  <a:pt x="455" y="133"/>
                </a:cubicBezTo>
                <a:cubicBezTo>
                  <a:pt x="457" y="124"/>
                  <a:pt x="457" y="113"/>
                  <a:pt x="464" y="107"/>
                </a:cubicBezTo>
                <a:cubicBezTo>
                  <a:pt x="492" y="79"/>
                  <a:pt x="510" y="75"/>
                  <a:pt x="541" y="64"/>
                </a:cubicBezTo>
                <a:cubicBezTo>
                  <a:pt x="1083" y="76"/>
                  <a:pt x="832" y="0"/>
                  <a:pt x="1023" y="141"/>
                </a:cubicBezTo>
                <a:cubicBezTo>
                  <a:pt x="1056" y="210"/>
                  <a:pt x="1067" y="236"/>
                  <a:pt x="1083" y="313"/>
                </a:cubicBezTo>
                <a:cubicBezTo>
                  <a:pt x="1080" y="376"/>
                  <a:pt x="1079" y="439"/>
                  <a:pt x="1074" y="502"/>
                </a:cubicBezTo>
                <a:cubicBezTo>
                  <a:pt x="1073" y="514"/>
                  <a:pt x="1073" y="527"/>
                  <a:pt x="1066" y="537"/>
                </a:cubicBezTo>
                <a:cubicBezTo>
                  <a:pt x="1060" y="546"/>
                  <a:pt x="1048" y="548"/>
                  <a:pt x="1040" y="554"/>
                </a:cubicBezTo>
                <a:cubicBezTo>
                  <a:pt x="990" y="590"/>
                  <a:pt x="963" y="612"/>
                  <a:pt x="903" y="623"/>
                </a:cubicBezTo>
                <a:cubicBezTo>
                  <a:pt x="881" y="644"/>
                  <a:pt x="857" y="646"/>
                  <a:pt x="834" y="666"/>
                </a:cubicBezTo>
                <a:cubicBezTo>
                  <a:pt x="809" y="688"/>
                  <a:pt x="702" y="783"/>
                  <a:pt x="688" y="803"/>
                </a:cubicBezTo>
                <a:cubicBezTo>
                  <a:pt x="682" y="812"/>
                  <a:pt x="678" y="822"/>
                  <a:pt x="670" y="829"/>
                </a:cubicBezTo>
                <a:cubicBezTo>
                  <a:pt x="663" y="835"/>
                  <a:pt x="653" y="834"/>
                  <a:pt x="645" y="838"/>
                </a:cubicBezTo>
                <a:cubicBezTo>
                  <a:pt x="572" y="875"/>
                  <a:pt x="571" y="880"/>
                  <a:pt x="481" y="889"/>
                </a:cubicBezTo>
                <a:cubicBezTo>
                  <a:pt x="424" y="884"/>
                  <a:pt x="386" y="880"/>
                  <a:pt x="335" y="864"/>
                </a:cubicBezTo>
                <a:cubicBezTo>
                  <a:pt x="302" y="841"/>
                  <a:pt x="263" y="838"/>
                  <a:pt x="232" y="812"/>
                </a:cubicBezTo>
                <a:cubicBezTo>
                  <a:pt x="188" y="776"/>
                  <a:pt x="222" y="799"/>
                  <a:pt x="189" y="760"/>
                </a:cubicBezTo>
                <a:cubicBezTo>
                  <a:pt x="154" y="718"/>
                  <a:pt x="120" y="674"/>
                  <a:pt x="86" y="631"/>
                </a:cubicBezTo>
                <a:cubicBezTo>
                  <a:pt x="64" y="603"/>
                  <a:pt x="60" y="580"/>
                  <a:pt x="34" y="554"/>
                </a:cubicBezTo>
                <a:cubicBezTo>
                  <a:pt x="26" y="520"/>
                  <a:pt x="19" y="497"/>
                  <a:pt x="0" y="468"/>
                </a:cubicBezTo>
                <a:cubicBezTo>
                  <a:pt x="3" y="402"/>
                  <a:pt x="1" y="336"/>
                  <a:pt x="8" y="270"/>
                </a:cubicBezTo>
                <a:cubicBezTo>
                  <a:pt x="17" y="182"/>
                  <a:pt x="103" y="191"/>
                  <a:pt x="172" y="184"/>
                </a:cubicBezTo>
                <a:cubicBezTo>
                  <a:pt x="200" y="166"/>
                  <a:pt x="198" y="177"/>
                  <a:pt x="198" y="159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28600"/>
            <a:ext cx="8382000" cy="5897563"/>
          </a:xfrm>
        </p:spPr>
        <p:txBody>
          <a:bodyPr/>
          <a:lstStyle/>
          <a:p>
            <a:pPr eaLnBrk="1" hangingPunct="1"/>
            <a:r>
              <a:rPr lang="en-US" smtClean="0"/>
              <a:t>Answer: If you were to cut the paper in half about 90 times, you would be around the size of the atom.  </a:t>
            </a: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59395" name="Picture 5" descr="atoms_made_vis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5344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7239000" y="2286000"/>
            <a:ext cx="167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90</a:t>
            </a:r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 rot="3564906">
            <a:off x="-127793" y="3575844"/>
            <a:ext cx="5110162" cy="270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 rot="-1418010">
            <a:off x="3136900" y="4216400"/>
            <a:ext cx="5387975" cy="270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Rectangle 9"/>
          <p:cNvSpPr>
            <a:spLocks noChangeArrowheads="1"/>
          </p:cNvSpPr>
          <p:nvPr/>
        </p:nvSpPr>
        <p:spPr bwMode="auto">
          <a:xfrm>
            <a:off x="8534400" y="4800600"/>
            <a:ext cx="457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Rectangle 10"/>
          <p:cNvSpPr>
            <a:spLocks noChangeArrowheads="1"/>
          </p:cNvSpPr>
          <p:nvPr/>
        </p:nvSpPr>
        <p:spPr bwMode="auto">
          <a:xfrm rot="-1966211">
            <a:off x="4624388" y="2084388"/>
            <a:ext cx="1984375" cy="28368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Rectangle 11"/>
          <p:cNvSpPr>
            <a:spLocks noChangeArrowheads="1"/>
          </p:cNvSpPr>
          <p:nvPr/>
        </p:nvSpPr>
        <p:spPr bwMode="auto">
          <a:xfrm rot="-1987028">
            <a:off x="1981200" y="2362200"/>
            <a:ext cx="2895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Rectangle 12"/>
          <p:cNvSpPr>
            <a:spLocks noChangeArrowheads="1"/>
          </p:cNvSpPr>
          <p:nvPr/>
        </p:nvSpPr>
        <p:spPr bwMode="auto">
          <a:xfrm rot="-1857826">
            <a:off x="2971800" y="3429000"/>
            <a:ext cx="1981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Freeform 13"/>
          <p:cNvSpPr>
            <a:spLocks/>
          </p:cNvSpPr>
          <p:nvPr/>
        </p:nvSpPr>
        <p:spPr bwMode="auto">
          <a:xfrm>
            <a:off x="3352800" y="3581400"/>
            <a:ext cx="1719263" cy="1411288"/>
          </a:xfrm>
          <a:custGeom>
            <a:avLst/>
            <a:gdLst>
              <a:gd name="T0" fmla="*/ 2147483647 w 1083"/>
              <a:gd name="T1" fmla="*/ 2147483647 h 889"/>
              <a:gd name="T2" fmla="*/ 2147483647 w 1083"/>
              <a:gd name="T3" fmla="*/ 2147483647 h 889"/>
              <a:gd name="T4" fmla="*/ 2147483647 w 1083"/>
              <a:gd name="T5" fmla="*/ 2147483647 h 889"/>
              <a:gd name="T6" fmla="*/ 2147483647 w 1083"/>
              <a:gd name="T7" fmla="*/ 2147483647 h 889"/>
              <a:gd name="T8" fmla="*/ 2147483647 w 1083"/>
              <a:gd name="T9" fmla="*/ 2147483647 h 889"/>
              <a:gd name="T10" fmla="*/ 2147483647 w 1083"/>
              <a:gd name="T11" fmla="*/ 2147483647 h 889"/>
              <a:gd name="T12" fmla="*/ 2147483647 w 1083"/>
              <a:gd name="T13" fmla="*/ 2147483647 h 889"/>
              <a:gd name="T14" fmla="*/ 2147483647 w 1083"/>
              <a:gd name="T15" fmla="*/ 2147483647 h 889"/>
              <a:gd name="T16" fmla="*/ 2147483647 w 1083"/>
              <a:gd name="T17" fmla="*/ 2147483647 h 889"/>
              <a:gd name="T18" fmla="*/ 2147483647 w 1083"/>
              <a:gd name="T19" fmla="*/ 2147483647 h 889"/>
              <a:gd name="T20" fmla="*/ 2147483647 w 1083"/>
              <a:gd name="T21" fmla="*/ 2147483647 h 889"/>
              <a:gd name="T22" fmla="*/ 2147483647 w 1083"/>
              <a:gd name="T23" fmla="*/ 2147483647 h 889"/>
              <a:gd name="T24" fmla="*/ 2147483647 w 1083"/>
              <a:gd name="T25" fmla="*/ 2147483647 h 889"/>
              <a:gd name="T26" fmla="*/ 2147483647 w 1083"/>
              <a:gd name="T27" fmla="*/ 2147483647 h 889"/>
              <a:gd name="T28" fmla="*/ 2147483647 w 1083"/>
              <a:gd name="T29" fmla="*/ 2147483647 h 889"/>
              <a:gd name="T30" fmla="*/ 2147483647 w 1083"/>
              <a:gd name="T31" fmla="*/ 2147483647 h 889"/>
              <a:gd name="T32" fmla="*/ 2147483647 w 1083"/>
              <a:gd name="T33" fmla="*/ 2147483647 h 889"/>
              <a:gd name="T34" fmla="*/ 2147483647 w 1083"/>
              <a:gd name="T35" fmla="*/ 2147483647 h 889"/>
              <a:gd name="T36" fmla="*/ 2147483647 w 1083"/>
              <a:gd name="T37" fmla="*/ 2147483647 h 889"/>
              <a:gd name="T38" fmla="*/ 2147483647 w 1083"/>
              <a:gd name="T39" fmla="*/ 2147483647 h 889"/>
              <a:gd name="T40" fmla="*/ 2147483647 w 1083"/>
              <a:gd name="T41" fmla="*/ 2147483647 h 889"/>
              <a:gd name="T42" fmla="*/ 2147483647 w 1083"/>
              <a:gd name="T43" fmla="*/ 2147483647 h 889"/>
              <a:gd name="T44" fmla="*/ 2147483647 w 1083"/>
              <a:gd name="T45" fmla="*/ 2147483647 h 889"/>
              <a:gd name="T46" fmla="*/ 2147483647 w 1083"/>
              <a:gd name="T47" fmla="*/ 2147483647 h 889"/>
              <a:gd name="T48" fmla="*/ 2147483647 w 1083"/>
              <a:gd name="T49" fmla="*/ 2147483647 h 889"/>
              <a:gd name="T50" fmla="*/ 2147483647 w 1083"/>
              <a:gd name="T51" fmla="*/ 2147483647 h 889"/>
              <a:gd name="T52" fmla="*/ 2147483647 w 1083"/>
              <a:gd name="T53" fmla="*/ 2147483647 h 889"/>
              <a:gd name="T54" fmla="*/ 2147483647 w 1083"/>
              <a:gd name="T55" fmla="*/ 2147483647 h 889"/>
              <a:gd name="T56" fmla="*/ 2147483647 w 1083"/>
              <a:gd name="T57" fmla="*/ 2147483647 h 889"/>
              <a:gd name="T58" fmla="*/ 2147483647 w 1083"/>
              <a:gd name="T59" fmla="*/ 2147483647 h 889"/>
              <a:gd name="T60" fmla="*/ 0 w 1083"/>
              <a:gd name="T61" fmla="*/ 2147483647 h 889"/>
              <a:gd name="T62" fmla="*/ 2147483647 w 1083"/>
              <a:gd name="T63" fmla="*/ 2147483647 h 889"/>
              <a:gd name="T64" fmla="*/ 2147483647 w 1083"/>
              <a:gd name="T65" fmla="*/ 2147483647 h 889"/>
              <a:gd name="T66" fmla="*/ 2147483647 w 1083"/>
              <a:gd name="T67" fmla="*/ 2147483647 h 8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83"/>
              <a:gd name="T103" fmla="*/ 0 h 889"/>
              <a:gd name="T104" fmla="*/ 1083 w 1083"/>
              <a:gd name="T105" fmla="*/ 889 h 8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83" h="889">
                <a:moveTo>
                  <a:pt x="198" y="159"/>
                </a:moveTo>
                <a:cubicBezTo>
                  <a:pt x="224" y="239"/>
                  <a:pt x="184" y="124"/>
                  <a:pt x="223" y="210"/>
                </a:cubicBezTo>
                <a:cubicBezTo>
                  <a:pt x="256" y="283"/>
                  <a:pt x="255" y="361"/>
                  <a:pt x="327" y="408"/>
                </a:cubicBezTo>
                <a:cubicBezTo>
                  <a:pt x="338" y="425"/>
                  <a:pt x="350" y="442"/>
                  <a:pt x="361" y="459"/>
                </a:cubicBezTo>
                <a:cubicBezTo>
                  <a:pt x="371" y="474"/>
                  <a:pt x="413" y="477"/>
                  <a:pt x="413" y="477"/>
                </a:cubicBezTo>
                <a:cubicBezTo>
                  <a:pt x="487" y="470"/>
                  <a:pt x="562" y="471"/>
                  <a:pt x="636" y="459"/>
                </a:cubicBezTo>
                <a:cubicBezTo>
                  <a:pt x="655" y="456"/>
                  <a:pt x="670" y="440"/>
                  <a:pt x="688" y="434"/>
                </a:cubicBezTo>
                <a:cubicBezTo>
                  <a:pt x="691" y="425"/>
                  <a:pt x="696" y="417"/>
                  <a:pt x="696" y="408"/>
                </a:cubicBezTo>
                <a:cubicBezTo>
                  <a:pt x="696" y="359"/>
                  <a:pt x="696" y="310"/>
                  <a:pt x="688" y="262"/>
                </a:cubicBezTo>
                <a:cubicBezTo>
                  <a:pt x="678" y="202"/>
                  <a:pt x="490" y="203"/>
                  <a:pt x="481" y="202"/>
                </a:cubicBezTo>
                <a:cubicBezTo>
                  <a:pt x="470" y="199"/>
                  <a:pt x="451" y="204"/>
                  <a:pt x="447" y="193"/>
                </a:cubicBezTo>
                <a:cubicBezTo>
                  <a:pt x="440" y="174"/>
                  <a:pt x="451" y="153"/>
                  <a:pt x="455" y="133"/>
                </a:cubicBezTo>
                <a:cubicBezTo>
                  <a:pt x="457" y="124"/>
                  <a:pt x="457" y="113"/>
                  <a:pt x="464" y="107"/>
                </a:cubicBezTo>
                <a:cubicBezTo>
                  <a:pt x="492" y="79"/>
                  <a:pt x="510" y="75"/>
                  <a:pt x="541" y="64"/>
                </a:cubicBezTo>
                <a:cubicBezTo>
                  <a:pt x="1083" y="76"/>
                  <a:pt x="832" y="0"/>
                  <a:pt x="1023" y="141"/>
                </a:cubicBezTo>
                <a:cubicBezTo>
                  <a:pt x="1056" y="210"/>
                  <a:pt x="1067" y="236"/>
                  <a:pt x="1083" y="313"/>
                </a:cubicBezTo>
                <a:cubicBezTo>
                  <a:pt x="1080" y="376"/>
                  <a:pt x="1079" y="439"/>
                  <a:pt x="1074" y="502"/>
                </a:cubicBezTo>
                <a:cubicBezTo>
                  <a:pt x="1073" y="514"/>
                  <a:pt x="1073" y="527"/>
                  <a:pt x="1066" y="537"/>
                </a:cubicBezTo>
                <a:cubicBezTo>
                  <a:pt x="1060" y="546"/>
                  <a:pt x="1048" y="548"/>
                  <a:pt x="1040" y="554"/>
                </a:cubicBezTo>
                <a:cubicBezTo>
                  <a:pt x="990" y="590"/>
                  <a:pt x="963" y="612"/>
                  <a:pt x="903" y="623"/>
                </a:cubicBezTo>
                <a:cubicBezTo>
                  <a:pt x="881" y="644"/>
                  <a:pt x="857" y="646"/>
                  <a:pt x="834" y="666"/>
                </a:cubicBezTo>
                <a:cubicBezTo>
                  <a:pt x="809" y="688"/>
                  <a:pt x="702" y="783"/>
                  <a:pt x="688" y="803"/>
                </a:cubicBezTo>
                <a:cubicBezTo>
                  <a:pt x="682" y="812"/>
                  <a:pt x="678" y="822"/>
                  <a:pt x="670" y="829"/>
                </a:cubicBezTo>
                <a:cubicBezTo>
                  <a:pt x="663" y="835"/>
                  <a:pt x="653" y="834"/>
                  <a:pt x="645" y="838"/>
                </a:cubicBezTo>
                <a:cubicBezTo>
                  <a:pt x="572" y="875"/>
                  <a:pt x="571" y="880"/>
                  <a:pt x="481" y="889"/>
                </a:cubicBezTo>
                <a:cubicBezTo>
                  <a:pt x="424" y="884"/>
                  <a:pt x="386" y="880"/>
                  <a:pt x="335" y="864"/>
                </a:cubicBezTo>
                <a:cubicBezTo>
                  <a:pt x="302" y="841"/>
                  <a:pt x="263" y="838"/>
                  <a:pt x="232" y="812"/>
                </a:cubicBezTo>
                <a:cubicBezTo>
                  <a:pt x="188" y="776"/>
                  <a:pt x="222" y="799"/>
                  <a:pt x="189" y="760"/>
                </a:cubicBezTo>
                <a:cubicBezTo>
                  <a:pt x="154" y="718"/>
                  <a:pt x="120" y="674"/>
                  <a:pt x="86" y="631"/>
                </a:cubicBezTo>
                <a:cubicBezTo>
                  <a:pt x="64" y="603"/>
                  <a:pt x="60" y="580"/>
                  <a:pt x="34" y="554"/>
                </a:cubicBezTo>
                <a:cubicBezTo>
                  <a:pt x="26" y="520"/>
                  <a:pt x="19" y="497"/>
                  <a:pt x="0" y="468"/>
                </a:cubicBezTo>
                <a:cubicBezTo>
                  <a:pt x="3" y="402"/>
                  <a:pt x="1" y="336"/>
                  <a:pt x="8" y="270"/>
                </a:cubicBezTo>
                <a:cubicBezTo>
                  <a:pt x="17" y="182"/>
                  <a:pt x="103" y="191"/>
                  <a:pt x="172" y="184"/>
                </a:cubicBezTo>
                <a:cubicBezTo>
                  <a:pt x="200" y="166"/>
                  <a:pt x="198" y="177"/>
                  <a:pt x="198" y="159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5" name="Text Box 14"/>
          <p:cNvSpPr txBox="1">
            <a:spLocks noChangeArrowheads="1"/>
          </p:cNvSpPr>
          <p:nvPr/>
        </p:nvSpPr>
        <p:spPr bwMode="auto">
          <a:xfrm>
            <a:off x="593725" y="67135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9406" name="Text Box 15"/>
          <p:cNvSpPr txBox="1">
            <a:spLocks noChangeArrowheads="1"/>
          </p:cNvSpPr>
          <p:nvPr/>
        </p:nvSpPr>
        <p:spPr bwMode="auto">
          <a:xfrm>
            <a:off x="381000" y="2514600"/>
            <a:ext cx="8305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200">
              <a:solidFill>
                <a:srgbClr val="FFFF00"/>
              </a:solidFill>
            </a:endParaRPr>
          </a:p>
        </p:txBody>
      </p:sp>
      <p:sp>
        <p:nvSpPr>
          <p:cNvPr id="59407" name="WordArt 27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6400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Please clean</a:t>
            </a:r>
          </a:p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up all of the atoms.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01000" cy="5867400"/>
          </a:xfrm>
        </p:spPr>
        <p:txBody>
          <a:bodyPr/>
          <a:lstStyle/>
          <a:p>
            <a:pPr eaLnBrk="1" hangingPunct="1"/>
            <a:r>
              <a:rPr lang="en-US" smtClean="0"/>
              <a:t>About a million atoms stacked on top of each other = the thickness of a sheet of paper.</a:t>
            </a:r>
          </a:p>
        </p:txBody>
      </p:sp>
      <p:pic>
        <p:nvPicPr>
          <p:cNvPr id="6041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8305800" cy="44958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20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304800"/>
            <a:ext cx="8153400" cy="5821363"/>
          </a:xfrm>
        </p:spPr>
        <p:txBody>
          <a:bodyPr/>
          <a:lstStyle/>
          <a:p>
            <a:r>
              <a:rPr lang="en-US" smtClean="0"/>
              <a:t>About 5 million atoms make up a period at the end of a sentence.</a:t>
            </a:r>
          </a:p>
        </p:txBody>
      </p:sp>
      <p:pic>
        <p:nvPicPr>
          <p:cNvPr id="61443" name="Content Placeholder 4" descr="20070405-sentenc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8534400" cy="5153025"/>
          </a:xfrm>
          <a:ln w="57150">
            <a:solidFill>
              <a:srgbClr val="9999FF"/>
            </a:solidFill>
            <a:miter lim="800000"/>
            <a:headEnd/>
            <a:tailEnd/>
          </a:ln>
        </p:spPr>
      </p:pic>
      <p:sp>
        <p:nvSpPr>
          <p:cNvPr id="61444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153400" cy="5821363"/>
          </a:xfrm>
        </p:spPr>
        <p:txBody>
          <a:bodyPr/>
          <a:lstStyle/>
          <a:p>
            <a:r>
              <a:rPr lang="en-US" smtClean="0"/>
              <a:t>How small is an atom?</a:t>
            </a:r>
          </a:p>
        </p:txBody>
      </p:sp>
      <p:pic>
        <p:nvPicPr>
          <p:cNvPr id="25603" name="Picture 3" descr="atom-with-electro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86800" cy="5715000"/>
          </a:xfrm>
          <a:prstGeom prst="rect">
            <a:avLst/>
          </a:prstGeom>
          <a:noFill/>
          <a:ln w="76200" cmpd="tri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atom-with-electron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atom-with-electron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atom-with-electron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38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atom-with-electron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6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atom-with-electron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562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atom-with-electron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Link! Size Scale of the Universe (Flash)</a:t>
            </a:r>
          </a:p>
          <a:p>
            <a:r>
              <a:rPr lang="en-US" dirty="0" smtClean="0"/>
              <a:t>From Sub-Atomic to the Universe.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scaleofuniverse.com</a:t>
            </a:r>
            <a:endParaRPr lang="en-US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610600" cy="3810000"/>
          </a:xfrm>
          <a:prstGeom prst="rect">
            <a:avLst/>
          </a:prstGeom>
          <a:noFill/>
          <a:ln w="76200" algn="ctr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/>
              <a:t>Atoms worksheet available.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2878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3989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/>
              <a:t>Atoms worksheet available.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2878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3989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304800" y="1600200"/>
            <a:ext cx="38862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FF">
                  <a:alpha val="35001"/>
                </a:srgbClr>
              </a:gs>
              <a:gs pos="100000">
                <a:srgbClr val="5E2F76">
                  <a:alpha val="37000"/>
                </a:srgbClr>
              </a:gs>
            </a:gsLst>
            <a:lin ang="5400000" scaled="1"/>
          </a:gra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304800"/>
            <a:ext cx="8839200" cy="5791200"/>
          </a:xfrm>
        </p:spPr>
        <p:txBody>
          <a:bodyPr/>
          <a:lstStyle/>
          <a:p>
            <a:pPr eaLnBrk="1" hangingPunct="1"/>
            <a:r>
              <a:rPr lang="en-US" smtClean="0"/>
              <a:t>Journal Question? </a:t>
            </a:r>
          </a:p>
          <a:p>
            <a:pPr lvl="1" eaLnBrk="1" hangingPunct="1"/>
            <a:r>
              <a:rPr lang="en-US" smtClean="0"/>
              <a:t>Please use the round Petri-dish to create a circle.</a:t>
            </a:r>
          </a:p>
          <a:p>
            <a:pPr lvl="1" eaLnBrk="1" hangingPunct="1"/>
            <a:r>
              <a:rPr lang="en-US" smtClean="0">
                <a:solidFill>
                  <a:srgbClr val="6699FF"/>
                </a:solidFill>
              </a:rPr>
              <a:t>Inside the circle, write everything you know about the atom.</a:t>
            </a:r>
          </a:p>
          <a:p>
            <a:pPr lvl="1" eaLnBrk="1" hangingPunct="1"/>
            <a:endParaRPr lang="en-US" smtClean="0">
              <a:solidFill>
                <a:srgbClr val="6699FF"/>
              </a:solidFill>
            </a:endParaRPr>
          </a:p>
        </p:txBody>
      </p:sp>
      <p:pic>
        <p:nvPicPr>
          <p:cNvPr id="69635" name="Picture 5" descr="adventures-jimmy-neutron-300-032707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28600" y="3429000"/>
            <a:ext cx="57912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905000">
              <a:srgbClr val="66FF99">
                <a:alpha val="40000"/>
              </a:srgbClr>
            </a:glow>
            <a:softEdge rad="241300"/>
          </a:effectLst>
          <a:extLst/>
        </p:spPr>
      </p:pic>
      <p:pic>
        <p:nvPicPr>
          <p:cNvPr id="65540" name="Picture 7" descr="270px-Stylised_Lithium_A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4572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304800"/>
            <a:ext cx="8839200" cy="5791200"/>
          </a:xfrm>
        </p:spPr>
        <p:txBody>
          <a:bodyPr/>
          <a:lstStyle/>
          <a:p>
            <a:pPr eaLnBrk="1" hangingPunct="1"/>
            <a:r>
              <a:rPr lang="en-US" smtClean="0"/>
              <a:t>Video Link! The size of atoms</a:t>
            </a:r>
          </a:p>
          <a:p>
            <a:pPr lvl="1" eaLnBrk="1" hangingPunct="1"/>
            <a:r>
              <a:rPr lang="en-US" smtClean="0">
                <a:hlinkClick r:id="rId2"/>
              </a:rPr>
              <a:t>http://www.youtube.com/watch?v=yQP4UJhNn0I</a:t>
            </a:r>
            <a:endParaRPr lang="en-US" smtClean="0">
              <a:solidFill>
                <a:srgbClr val="6699FF"/>
              </a:solidFill>
            </a:endParaRPr>
          </a:p>
        </p:txBody>
      </p:sp>
      <p:sp>
        <p:nvSpPr>
          <p:cNvPr id="66563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mtClean="0"/>
              <a:t>Video! A look at the atoms in steel. </a:t>
            </a:r>
          </a:p>
          <a:p>
            <a:pPr eaLnBrk="1" hangingPunct="1"/>
            <a:r>
              <a:rPr lang="en-US" smtClean="0">
                <a:solidFill>
                  <a:srgbClr val="CC66FF"/>
                </a:solidFill>
              </a:rPr>
              <a:t>Look closely to get a good look atom </a:t>
            </a:r>
            <a:r>
              <a:rPr lang="en-US" smtClean="0">
                <a:solidFill>
                  <a:srgbClr val="CC66FF"/>
                </a:solidFill>
                <a:sym typeface="Wingdings" pitchFamily="2" charset="2"/>
              </a:rPr>
              <a:t></a:t>
            </a:r>
            <a:r>
              <a:rPr lang="en-US" smtClean="0">
                <a:solidFill>
                  <a:srgbClr val="CC66FF"/>
                </a:solidFill>
              </a:rPr>
              <a:t>.</a:t>
            </a:r>
          </a:p>
          <a:p>
            <a:pPr lvl="1" eaLnBrk="1" hangingPunct="1"/>
            <a:r>
              <a:rPr lang="en-US" smtClean="0">
                <a:hlinkClick r:id="rId2"/>
              </a:rPr>
              <a:t>http://www.youtube.com/watch?v=dNvdrpEmS48</a:t>
            </a:r>
            <a:r>
              <a:rPr lang="en-US" smtClean="0"/>
              <a:t> </a:t>
            </a:r>
          </a:p>
        </p:txBody>
      </p:sp>
      <p:pic>
        <p:nvPicPr>
          <p:cNvPr id="80899" name="Picture 5" descr="a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4582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An atom has charged particles, this means it has a (+) and a (-) charge.  </a:t>
            </a:r>
          </a:p>
        </p:txBody>
      </p:sp>
      <p:pic>
        <p:nvPicPr>
          <p:cNvPr id="81923" name="Picture 3" descr="atoms.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686800" cy="4191000"/>
          </a:xfrm>
          <a:prstGeom prst="rect">
            <a:avLst/>
          </a:prstGeom>
          <a:noFill/>
          <a:ln w="76200">
            <a:solidFill>
              <a:srgbClr val="99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4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An atom has charged particles, this means it has a (+) and a (-) charge.  </a:t>
            </a:r>
          </a:p>
          <a:p>
            <a:pPr lvl="1"/>
            <a:r>
              <a:rPr lang="en-US" smtClean="0">
                <a:solidFill>
                  <a:srgbClr val="66FF99"/>
                </a:solidFill>
              </a:rPr>
              <a:t>Atoms and some of the particles they are made of carry a charge.</a:t>
            </a:r>
          </a:p>
        </p:txBody>
      </p:sp>
      <p:pic>
        <p:nvPicPr>
          <p:cNvPr id="82947" name="Picture 3" descr="atoms.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686800" cy="4191000"/>
          </a:xfrm>
          <a:prstGeom prst="rect">
            <a:avLst/>
          </a:prstGeom>
          <a:noFill/>
          <a:ln w="76200">
            <a:solidFill>
              <a:srgbClr val="99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8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r>
              <a:rPr lang="en-US" smtClean="0"/>
              <a:t>(Optional) Recommended Link! Khan Academy Introduces the Atom.</a:t>
            </a:r>
          </a:p>
          <a:p>
            <a:r>
              <a:rPr lang="en-US" smtClean="0">
                <a:solidFill>
                  <a:srgbClr val="CC99FF"/>
                </a:solidFill>
              </a:rPr>
              <a:t>21 minutes</a:t>
            </a:r>
          </a:p>
          <a:p>
            <a:r>
              <a:rPr lang="en-US" smtClean="0">
                <a:hlinkClick r:id="rId2"/>
              </a:rPr>
              <a:t>http://www.khanacademy.org/video/introduction-to-the-atom?playlist=Chemistry</a:t>
            </a:r>
            <a:r>
              <a:rPr lang="en-US" smtClean="0"/>
              <a:t> 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8991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/>
              <a:t>Atoms worksheet available.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2878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3989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304800" y="2743200"/>
            <a:ext cx="2057400" cy="1676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FF">
                  <a:alpha val="35001"/>
                </a:srgbClr>
              </a:gs>
              <a:gs pos="100000">
                <a:srgbClr val="5E2F76">
                  <a:alpha val="37000"/>
                </a:srgbClr>
              </a:gs>
            </a:gsLst>
            <a:lin ang="5400000" scaled="1"/>
          </a:gra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304800"/>
            <a:ext cx="8153400" cy="5821363"/>
          </a:xfrm>
        </p:spPr>
        <p:txBody>
          <a:bodyPr/>
          <a:lstStyle/>
          <a:p>
            <a:pPr eaLnBrk="1" hangingPunct="1"/>
            <a:r>
              <a:rPr lang="en-US" smtClean="0"/>
              <a:t>Activity! Bringing things down to size.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Early experiments realized that that atoms were charged particles.  One of those experiments is a Crookes tube.</a:t>
            </a:r>
          </a:p>
        </p:txBody>
      </p:sp>
      <p:pic>
        <p:nvPicPr>
          <p:cNvPr id="86019" name="Picture 5" descr="CrookesTubeElectronB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106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0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86021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168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Early experiments realized that that atoms were charged particles.  One of those experiments is a Crookes tube.</a:t>
            </a:r>
          </a:p>
        </p:txBody>
      </p:sp>
      <p:pic>
        <p:nvPicPr>
          <p:cNvPr id="87043" name="Picture 5" descr="CrookesTubeElectronB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106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87045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168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"/>
            <a:ext cx="16002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1371600" y="381000"/>
            <a:ext cx="5181600" cy="2133600"/>
          </a:xfrm>
          <a:prstGeom prst="wedgeRoundRectCallout">
            <a:avLst>
              <a:gd name="adj1" fmla="val 56149"/>
              <a:gd name="adj2" fmla="val 5357"/>
              <a:gd name="adj3" fmla="val 16667"/>
            </a:avLst>
          </a:prstGeom>
          <a:solidFill>
            <a:schemeClr val="tx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“Hoot” “Hoot” I can’t wait to see how this Crookes tube thing works.”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Early experiments realized that that atoms were charged particles.  One of those experiments is a Crookes tube.</a:t>
            </a:r>
          </a:p>
        </p:txBody>
      </p:sp>
      <p:pic>
        <p:nvPicPr>
          <p:cNvPr id="88067" name="Picture 5" descr="CrookesTubeElectronB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106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8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88069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168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"/>
            <a:ext cx="16002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3048000" y="3962400"/>
            <a:ext cx="685800" cy="3810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8600"/>
            <a:ext cx="89154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99FF"/>
                </a:solidFill>
              </a:rPr>
              <a:t>Video! Cathode Ray tube.</a:t>
            </a:r>
          </a:p>
          <a:p>
            <a:pPr lvl="1" eaLnBrk="1" hangingPunct="1"/>
            <a:r>
              <a:rPr lang="en-US" smtClean="0">
                <a:solidFill>
                  <a:srgbClr val="6699FF"/>
                </a:solidFill>
              </a:rPr>
              <a:t>Record a picture of it in your journal and how it worked to help show that atoms carry a charge.</a:t>
            </a:r>
          </a:p>
          <a:p>
            <a:pPr lvl="1" eaLnBrk="1" hangingPunct="1"/>
            <a:r>
              <a:rPr lang="en-US" smtClean="0">
                <a:hlinkClick r:id="rId2"/>
              </a:rPr>
              <a:t>http://www.youtube.com/watch?v=XU8nMKkzbT8</a:t>
            </a:r>
            <a:r>
              <a:rPr lang="en-US" smtClean="0"/>
              <a:t> </a:t>
            </a:r>
          </a:p>
        </p:txBody>
      </p:sp>
      <p:pic>
        <p:nvPicPr>
          <p:cNvPr id="89091" name="Picture 5" descr="crt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6868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89093" name="AutoShape 7"/>
          <p:cNvSpPr>
            <a:spLocks noChangeArrowheads="1"/>
          </p:cNvSpPr>
          <p:nvPr/>
        </p:nvSpPr>
        <p:spPr bwMode="auto">
          <a:xfrm>
            <a:off x="2362200" y="3962400"/>
            <a:ext cx="4800600" cy="8382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AutoShape 8"/>
          <p:cNvSpPr>
            <a:spLocks noChangeArrowheads="1"/>
          </p:cNvSpPr>
          <p:nvPr/>
        </p:nvSpPr>
        <p:spPr bwMode="auto">
          <a:xfrm>
            <a:off x="2286000" y="4343400"/>
            <a:ext cx="4876800" cy="2286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WordArt 9"/>
          <p:cNvSpPr>
            <a:spLocks noChangeArrowheads="1" noChangeShapeType="1" noTextEdit="1"/>
          </p:cNvSpPr>
          <p:nvPr/>
        </p:nvSpPr>
        <p:spPr bwMode="auto">
          <a:xfrm>
            <a:off x="762000" y="4114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+</a:t>
            </a:r>
          </a:p>
        </p:txBody>
      </p:sp>
      <p:sp>
        <p:nvSpPr>
          <p:cNvPr id="89096" name="WordArt 10"/>
          <p:cNvSpPr>
            <a:spLocks noChangeArrowheads="1" noChangeShapeType="1" noTextEdit="1"/>
          </p:cNvSpPr>
          <p:nvPr/>
        </p:nvSpPr>
        <p:spPr bwMode="auto">
          <a:xfrm rot="5400000">
            <a:off x="8275637" y="3992563"/>
            <a:ext cx="182563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cr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90116" name="AutoShape 6"/>
          <p:cNvSpPr>
            <a:spLocks noChangeArrowheads="1"/>
          </p:cNvSpPr>
          <p:nvPr/>
        </p:nvSpPr>
        <p:spPr bwMode="auto">
          <a:xfrm>
            <a:off x="2362200" y="3810000"/>
            <a:ext cx="4800600" cy="8382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AutoShape 7"/>
          <p:cNvSpPr>
            <a:spLocks noChangeArrowheads="1"/>
          </p:cNvSpPr>
          <p:nvPr/>
        </p:nvSpPr>
        <p:spPr bwMode="auto">
          <a:xfrm>
            <a:off x="2286000" y="4114800"/>
            <a:ext cx="4876800" cy="2286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Rectangle 8"/>
          <p:cNvSpPr>
            <a:spLocks noChangeArrowheads="1"/>
          </p:cNvSpPr>
          <p:nvPr/>
        </p:nvSpPr>
        <p:spPr bwMode="auto">
          <a:xfrm>
            <a:off x="5334000" y="5791200"/>
            <a:ext cx="914400" cy="1752600"/>
          </a:xfrm>
          <a:prstGeom prst="rect">
            <a:avLst/>
          </a:prstGeom>
          <a:solidFill>
            <a:srgbClr val="FF33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Text Box 10"/>
          <p:cNvSpPr txBox="1">
            <a:spLocks noChangeArrowheads="1"/>
          </p:cNvSpPr>
          <p:nvPr/>
        </p:nvSpPr>
        <p:spPr bwMode="auto">
          <a:xfrm>
            <a:off x="5486400" y="57912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90120" name="Text Box 11"/>
          <p:cNvSpPr txBox="1">
            <a:spLocks noChangeArrowheads="1"/>
          </p:cNvSpPr>
          <p:nvPr/>
        </p:nvSpPr>
        <p:spPr bwMode="auto">
          <a:xfrm flipV="1">
            <a:off x="5486400" y="551656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0121" name="WordArt 12"/>
          <p:cNvSpPr>
            <a:spLocks noChangeArrowheads="1" noChangeShapeType="1" noTextEdit="1"/>
          </p:cNvSpPr>
          <p:nvPr/>
        </p:nvSpPr>
        <p:spPr bwMode="auto">
          <a:xfrm>
            <a:off x="838200" y="3810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+</a:t>
            </a:r>
          </a:p>
        </p:txBody>
      </p:sp>
      <p:sp>
        <p:nvSpPr>
          <p:cNvPr id="90122" name="WordArt 13"/>
          <p:cNvSpPr>
            <a:spLocks noChangeArrowheads="1" noChangeShapeType="1" noTextEdit="1"/>
          </p:cNvSpPr>
          <p:nvPr/>
        </p:nvSpPr>
        <p:spPr bwMode="auto">
          <a:xfrm rot="5400000">
            <a:off x="8275637" y="3763963"/>
            <a:ext cx="182563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5" descr="cr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91140" name="AutoShape 6"/>
          <p:cNvSpPr>
            <a:spLocks noChangeArrowheads="1"/>
          </p:cNvSpPr>
          <p:nvPr/>
        </p:nvSpPr>
        <p:spPr bwMode="auto">
          <a:xfrm>
            <a:off x="2362200" y="3810000"/>
            <a:ext cx="4800600" cy="8382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Rectangle 8"/>
          <p:cNvSpPr>
            <a:spLocks noChangeArrowheads="1"/>
          </p:cNvSpPr>
          <p:nvPr/>
        </p:nvSpPr>
        <p:spPr bwMode="auto">
          <a:xfrm>
            <a:off x="5410200" y="4724400"/>
            <a:ext cx="914400" cy="1752600"/>
          </a:xfrm>
          <a:prstGeom prst="rect">
            <a:avLst/>
          </a:prstGeom>
          <a:solidFill>
            <a:srgbClr val="FF33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Text Box 9"/>
          <p:cNvSpPr txBox="1">
            <a:spLocks noChangeArrowheads="1"/>
          </p:cNvSpPr>
          <p:nvPr/>
        </p:nvSpPr>
        <p:spPr bwMode="auto">
          <a:xfrm flipH="1">
            <a:off x="5486400" y="57912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1143" name="Text Box 10"/>
          <p:cNvSpPr txBox="1">
            <a:spLocks noChangeArrowheads="1"/>
          </p:cNvSpPr>
          <p:nvPr/>
        </p:nvSpPr>
        <p:spPr bwMode="auto">
          <a:xfrm flipH="1">
            <a:off x="5257800" y="4800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91144" name="Freeform 13"/>
          <p:cNvSpPr>
            <a:spLocks/>
          </p:cNvSpPr>
          <p:nvPr/>
        </p:nvSpPr>
        <p:spPr bwMode="auto">
          <a:xfrm>
            <a:off x="2220913" y="3848100"/>
            <a:ext cx="4894262" cy="530225"/>
          </a:xfrm>
          <a:custGeom>
            <a:avLst/>
            <a:gdLst>
              <a:gd name="T0" fmla="*/ 2147483647 w 3083"/>
              <a:gd name="T1" fmla="*/ 2147483647 h 334"/>
              <a:gd name="T2" fmla="*/ 2147483647 w 3083"/>
              <a:gd name="T3" fmla="*/ 2147483647 h 334"/>
              <a:gd name="T4" fmla="*/ 2147483647 w 3083"/>
              <a:gd name="T5" fmla="*/ 2147483647 h 334"/>
              <a:gd name="T6" fmla="*/ 2147483647 w 3083"/>
              <a:gd name="T7" fmla="*/ 2147483647 h 334"/>
              <a:gd name="T8" fmla="*/ 2147483647 w 3083"/>
              <a:gd name="T9" fmla="*/ 2147483647 h 334"/>
              <a:gd name="T10" fmla="*/ 2147483647 w 3083"/>
              <a:gd name="T11" fmla="*/ 2147483647 h 334"/>
              <a:gd name="T12" fmla="*/ 2147483647 w 3083"/>
              <a:gd name="T13" fmla="*/ 2147483647 h 334"/>
              <a:gd name="T14" fmla="*/ 2147483647 w 3083"/>
              <a:gd name="T15" fmla="*/ 2147483647 h 334"/>
              <a:gd name="T16" fmla="*/ 2147483647 w 3083"/>
              <a:gd name="T17" fmla="*/ 2147483647 h 334"/>
              <a:gd name="T18" fmla="*/ 2147483647 w 3083"/>
              <a:gd name="T19" fmla="*/ 2147483647 h 334"/>
              <a:gd name="T20" fmla="*/ 2147483647 w 3083"/>
              <a:gd name="T21" fmla="*/ 2147483647 h 334"/>
              <a:gd name="T22" fmla="*/ 2147483647 w 3083"/>
              <a:gd name="T23" fmla="*/ 2147483647 h 334"/>
              <a:gd name="T24" fmla="*/ 2147483647 w 3083"/>
              <a:gd name="T25" fmla="*/ 2147483647 h 334"/>
              <a:gd name="T26" fmla="*/ 2147483647 w 3083"/>
              <a:gd name="T27" fmla="*/ 2147483647 h 334"/>
              <a:gd name="T28" fmla="*/ 2147483647 w 3083"/>
              <a:gd name="T29" fmla="*/ 2147483647 h 334"/>
              <a:gd name="T30" fmla="*/ 2147483647 w 3083"/>
              <a:gd name="T31" fmla="*/ 2147483647 h 334"/>
              <a:gd name="T32" fmla="*/ 2147483647 w 3083"/>
              <a:gd name="T33" fmla="*/ 2147483647 h 334"/>
              <a:gd name="T34" fmla="*/ 2147483647 w 3083"/>
              <a:gd name="T35" fmla="*/ 2147483647 h 334"/>
              <a:gd name="T36" fmla="*/ 2147483647 w 3083"/>
              <a:gd name="T37" fmla="*/ 2147483647 h 334"/>
              <a:gd name="T38" fmla="*/ 2147483647 w 3083"/>
              <a:gd name="T39" fmla="*/ 2147483647 h 334"/>
              <a:gd name="T40" fmla="*/ 2147483647 w 3083"/>
              <a:gd name="T41" fmla="*/ 2147483647 h 334"/>
              <a:gd name="T42" fmla="*/ 2147483647 w 3083"/>
              <a:gd name="T43" fmla="*/ 2147483647 h 33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83"/>
              <a:gd name="T67" fmla="*/ 0 h 334"/>
              <a:gd name="T68" fmla="*/ 3083 w 3083"/>
              <a:gd name="T69" fmla="*/ 334 h 33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83" h="334">
                <a:moveTo>
                  <a:pt x="1002" y="156"/>
                </a:moveTo>
                <a:cubicBezTo>
                  <a:pt x="1225" y="85"/>
                  <a:pt x="1474" y="157"/>
                  <a:pt x="1708" y="131"/>
                </a:cubicBezTo>
                <a:cubicBezTo>
                  <a:pt x="1900" y="68"/>
                  <a:pt x="2011" y="70"/>
                  <a:pt x="2227" y="58"/>
                </a:cubicBezTo>
                <a:cubicBezTo>
                  <a:pt x="2306" y="54"/>
                  <a:pt x="2463" y="42"/>
                  <a:pt x="2463" y="42"/>
                </a:cubicBezTo>
                <a:cubicBezTo>
                  <a:pt x="2630" y="0"/>
                  <a:pt x="2803" y="8"/>
                  <a:pt x="2974" y="2"/>
                </a:cubicBezTo>
                <a:cubicBezTo>
                  <a:pt x="3001" y="5"/>
                  <a:pt x="3029" y="2"/>
                  <a:pt x="3055" y="10"/>
                </a:cubicBezTo>
                <a:cubicBezTo>
                  <a:pt x="3083" y="19"/>
                  <a:pt x="3066" y="63"/>
                  <a:pt x="3063" y="75"/>
                </a:cubicBezTo>
                <a:cubicBezTo>
                  <a:pt x="3054" y="112"/>
                  <a:pt x="2996" y="127"/>
                  <a:pt x="2966" y="148"/>
                </a:cubicBezTo>
                <a:cubicBezTo>
                  <a:pt x="2925" y="176"/>
                  <a:pt x="2760" y="171"/>
                  <a:pt x="2738" y="172"/>
                </a:cubicBezTo>
                <a:cubicBezTo>
                  <a:pt x="2660" y="175"/>
                  <a:pt x="2581" y="177"/>
                  <a:pt x="2503" y="180"/>
                </a:cubicBezTo>
                <a:cubicBezTo>
                  <a:pt x="2457" y="182"/>
                  <a:pt x="2411" y="186"/>
                  <a:pt x="2365" y="188"/>
                </a:cubicBezTo>
                <a:cubicBezTo>
                  <a:pt x="2257" y="194"/>
                  <a:pt x="2041" y="205"/>
                  <a:pt x="2041" y="205"/>
                </a:cubicBezTo>
                <a:cubicBezTo>
                  <a:pt x="1992" y="214"/>
                  <a:pt x="1944" y="222"/>
                  <a:pt x="1895" y="229"/>
                </a:cubicBezTo>
                <a:cubicBezTo>
                  <a:pt x="1756" y="273"/>
                  <a:pt x="1566" y="255"/>
                  <a:pt x="1424" y="261"/>
                </a:cubicBezTo>
                <a:cubicBezTo>
                  <a:pt x="1327" y="280"/>
                  <a:pt x="1364" y="268"/>
                  <a:pt x="1311" y="286"/>
                </a:cubicBezTo>
                <a:cubicBezTo>
                  <a:pt x="1217" y="273"/>
                  <a:pt x="1227" y="271"/>
                  <a:pt x="1092" y="286"/>
                </a:cubicBezTo>
                <a:cubicBezTo>
                  <a:pt x="1024" y="294"/>
                  <a:pt x="1063" y="299"/>
                  <a:pt x="1019" y="318"/>
                </a:cubicBezTo>
                <a:cubicBezTo>
                  <a:pt x="1003" y="325"/>
                  <a:pt x="970" y="334"/>
                  <a:pt x="970" y="334"/>
                </a:cubicBezTo>
                <a:cubicBezTo>
                  <a:pt x="670" y="331"/>
                  <a:pt x="369" y="334"/>
                  <a:pt x="69" y="326"/>
                </a:cubicBezTo>
                <a:cubicBezTo>
                  <a:pt x="52" y="326"/>
                  <a:pt x="21" y="310"/>
                  <a:pt x="21" y="310"/>
                </a:cubicBezTo>
                <a:cubicBezTo>
                  <a:pt x="0" y="248"/>
                  <a:pt x="17" y="148"/>
                  <a:pt x="102" y="148"/>
                </a:cubicBezTo>
                <a:cubicBezTo>
                  <a:pt x="426" y="148"/>
                  <a:pt x="751" y="148"/>
                  <a:pt x="1075" y="148"/>
                </a:cubicBezTo>
              </a:path>
            </a:pathLst>
          </a:custGeom>
          <a:solidFill>
            <a:srgbClr val="66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5" name="WordArt 14"/>
          <p:cNvSpPr>
            <a:spLocks noChangeArrowheads="1" noChangeShapeType="1" noTextEdit="1"/>
          </p:cNvSpPr>
          <p:nvPr/>
        </p:nvSpPr>
        <p:spPr bwMode="auto">
          <a:xfrm>
            <a:off x="838200" y="3810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+</a:t>
            </a:r>
          </a:p>
        </p:txBody>
      </p:sp>
      <p:sp>
        <p:nvSpPr>
          <p:cNvPr id="91146" name="WordArt 15"/>
          <p:cNvSpPr>
            <a:spLocks noChangeArrowheads="1" noChangeShapeType="1" noTextEdit="1"/>
          </p:cNvSpPr>
          <p:nvPr/>
        </p:nvSpPr>
        <p:spPr bwMode="auto">
          <a:xfrm rot="5400000">
            <a:off x="8275637" y="3763963"/>
            <a:ext cx="182563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 descr="cr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92164" name="AutoShape 6"/>
          <p:cNvSpPr>
            <a:spLocks noChangeArrowheads="1"/>
          </p:cNvSpPr>
          <p:nvPr/>
        </p:nvSpPr>
        <p:spPr bwMode="auto">
          <a:xfrm>
            <a:off x="2362200" y="3810000"/>
            <a:ext cx="4800600" cy="8382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Rectangle 7"/>
          <p:cNvSpPr>
            <a:spLocks noChangeArrowheads="1"/>
          </p:cNvSpPr>
          <p:nvPr/>
        </p:nvSpPr>
        <p:spPr bwMode="auto">
          <a:xfrm>
            <a:off x="5410200" y="4724400"/>
            <a:ext cx="914400" cy="1752600"/>
          </a:xfrm>
          <a:prstGeom prst="rect">
            <a:avLst/>
          </a:prstGeom>
          <a:solidFill>
            <a:srgbClr val="FF33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Text Box 8"/>
          <p:cNvSpPr txBox="1">
            <a:spLocks noChangeArrowheads="1"/>
          </p:cNvSpPr>
          <p:nvPr/>
        </p:nvSpPr>
        <p:spPr bwMode="auto">
          <a:xfrm flipH="1">
            <a:off x="5486400" y="57912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2167" name="Text Box 9"/>
          <p:cNvSpPr txBox="1">
            <a:spLocks noChangeArrowheads="1"/>
          </p:cNvSpPr>
          <p:nvPr/>
        </p:nvSpPr>
        <p:spPr bwMode="auto">
          <a:xfrm flipH="1">
            <a:off x="5257800" y="4800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92168" name="Freeform 10"/>
          <p:cNvSpPr>
            <a:spLocks/>
          </p:cNvSpPr>
          <p:nvPr/>
        </p:nvSpPr>
        <p:spPr bwMode="auto">
          <a:xfrm>
            <a:off x="2220913" y="3848100"/>
            <a:ext cx="4894262" cy="530225"/>
          </a:xfrm>
          <a:custGeom>
            <a:avLst/>
            <a:gdLst>
              <a:gd name="T0" fmla="*/ 2147483647 w 3083"/>
              <a:gd name="T1" fmla="*/ 2147483647 h 334"/>
              <a:gd name="T2" fmla="*/ 2147483647 w 3083"/>
              <a:gd name="T3" fmla="*/ 2147483647 h 334"/>
              <a:gd name="T4" fmla="*/ 2147483647 w 3083"/>
              <a:gd name="T5" fmla="*/ 2147483647 h 334"/>
              <a:gd name="T6" fmla="*/ 2147483647 w 3083"/>
              <a:gd name="T7" fmla="*/ 2147483647 h 334"/>
              <a:gd name="T8" fmla="*/ 2147483647 w 3083"/>
              <a:gd name="T9" fmla="*/ 2147483647 h 334"/>
              <a:gd name="T10" fmla="*/ 2147483647 w 3083"/>
              <a:gd name="T11" fmla="*/ 2147483647 h 334"/>
              <a:gd name="T12" fmla="*/ 2147483647 w 3083"/>
              <a:gd name="T13" fmla="*/ 2147483647 h 334"/>
              <a:gd name="T14" fmla="*/ 2147483647 w 3083"/>
              <a:gd name="T15" fmla="*/ 2147483647 h 334"/>
              <a:gd name="T16" fmla="*/ 2147483647 w 3083"/>
              <a:gd name="T17" fmla="*/ 2147483647 h 334"/>
              <a:gd name="T18" fmla="*/ 2147483647 w 3083"/>
              <a:gd name="T19" fmla="*/ 2147483647 h 334"/>
              <a:gd name="T20" fmla="*/ 2147483647 w 3083"/>
              <a:gd name="T21" fmla="*/ 2147483647 h 334"/>
              <a:gd name="T22" fmla="*/ 2147483647 w 3083"/>
              <a:gd name="T23" fmla="*/ 2147483647 h 334"/>
              <a:gd name="T24" fmla="*/ 2147483647 w 3083"/>
              <a:gd name="T25" fmla="*/ 2147483647 h 334"/>
              <a:gd name="T26" fmla="*/ 2147483647 w 3083"/>
              <a:gd name="T27" fmla="*/ 2147483647 h 334"/>
              <a:gd name="T28" fmla="*/ 2147483647 w 3083"/>
              <a:gd name="T29" fmla="*/ 2147483647 h 334"/>
              <a:gd name="T30" fmla="*/ 2147483647 w 3083"/>
              <a:gd name="T31" fmla="*/ 2147483647 h 334"/>
              <a:gd name="T32" fmla="*/ 2147483647 w 3083"/>
              <a:gd name="T33" fmla="*/ 2147483647 h 334"/>
              <a:gd name="T34" fmla="*/ 2147483647 w 3083"/>
              <a:gd name="T35" fmla="*/ 2147483647 h 334"/>
              <a:gd name="T36" fmla="*/ 2147483647 w 3083"/>
              <a:gd name="T37" fmla="*/ 2147483647 h 334"/>
              <a:gd name="T38" fmla="*/ 2147483647 w 3083"/>
              <a:gd name="T39" fmla="*/ 2147483647 h 334"/>
              <a:gd name="T40" fmla="*/ 2147483647 w 3083"/>
              <a:gd name="T41" fmla="*/ 2147483647 h 334"/>
              <a:gd name="T42" fmla="*/ 2147483647 w 3083"/>
              <a:gd name="T43" fmla="*/ 2147483647 h 33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83"/>
              <a:gd name="T67" fmla="*/ 0 h 334"/>
              <a:gd name="T68" fmla="*/ 3083 w 3083"/>
              <a:gd name="T69" fmla="*/ 334 h 33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83" h="334">
                <a:moveTo>
                  <a:pt x="1002" y="156"/>
                </a:moveTo>
                <a:cubicBezTo>
                  <a:pt x="1225" y="85"/>
                  <a:pt x="1474" y="157"/>
                  <a:pt x="1708" y="131"/>
                </a:cubicBezTo>
                <a:cubicBezTo>
                  <a:pt x="1900" y="68"/>
                  <a:pt x="2011" y="70"/>
                  <a:pt x="2227" y="58"/>
                </a:cubicBezTo>
                <a:cubicBezTo>
                  <a:pt x="2306" y="54"/>
                  <a:pt x="2463" y="42"/>
                  <a:pt x="2463" y="42"/>
                </a:cubicBezTo>
                <a:cubicBezTo>
                  <a:pt x="2630" y="0"/>
                  <a:pt x="2803" y="8"/>
                  <a:pt x="2974" y="2"/>
                </a:cubicBezTo>
                <a:cubicBezTo>
                  <a:pt x="3001" y="5"/>
                  <a:pt x="3029" y="2"/>
                  <a:pt x="3055" y="10"/>
                </a:cubicBezTo>
                <a:cubicBezTo>
                  <a:pt x="3083" y="19"/>
                  <a:pt x="3066" y="63"/>
                  <a:pt x="3063" y="75"/>
                </a:cubicBezTo>
                <a:cubicBezTo>
                  <a:pt x="3054" y="112"/>
                  <a:pt x="2996" y="127"/>
                  <a:pt x="2966" y="148"/>
                </a:cubicBezTo>
                <a:cubicBezTo>
                  <a:pt x="2925" y="176"/>
                  <a:pt x="2760" y="171"/>
                  <a:pt x="2738" y="172"/>
                </a:cubicBezTo>
                <a:cubicBezTo>
                  <a:pt x="2660" y="175"/>
                  <a:pt x="2581" y="177"/>
                  <a:pt x="2503" y="180"/>
                </a:cubicBezTo>
                <a:cubicBezTo>
                  <a:pt x="2457" y="182"/>
                  <a:pt x="2411" y="186"/>
                  <a:pt x="2365" y="188"/>
                </a:cubicBezTo>
                <a:cubicBezTo>
                  <a:pt x="2257" y="194"/>
                  <a:pt x="2041" y="205"/>
                  <a:pt x="2041" y="205"/>
                </a:cubicBezTo>
                <a:cubicBezTo>
                  <a:pt x="1992" y="214"/>
                  <a:pt x="1944" y="222"/>
                  <a:pt x="1895" y="229"/>
                </a:cubicBezTo>
                <a:cubicBezTo>
                  <a:pt x="1756" y="273"/>
                  <a:pt x="1566" y="255"/>
                  <a:pt x="1424" y="261"/>
                </a:cubicBezTo>
                <a:cubicBezTo>
                  <a:pt x="1327" y="280"/>
                  <a:pt x="1364" y="268"/>
                  <a:pt x="1311" y="286"/>
                </a:cubicBezTo>
                <a:cubicBezTo>
                  <a:pt x="1217" y="273"/>
                  <a:pt x="1227" y="271"/>
                  <a:pt x="1092" y="286"/>
                </a:cubicBezTo>
                <a:cubicBezTo>
                  <a:pt x="1024" y="294"/>
                  <a:pt x="1063" y="299"/>
                  <a:pt x="1019" y="318"/>
                </a:cubicBezTo>
                <a:cubicBezTo>
                  <a:pt x="1003" y="325"/>
                  <a:pt x="970" y="334"/>
                  <a:pt x="970" y="334"/>
                </a:cubicBezTo>
                <a:cubicBezTo>
                  <a:pt x="670" y="331"/>
                  <a:pt x="369" y="334"/>
                  <a:pt x="69" y="326"/>
                </a:cubicBezTo>
                <a:cubicBezTo>
                  <a:pt x="52" y="326"/>
                  <a:pt x="21" y="310"/>
                  <a:pt x="21" y="310"/>
                </a:cubicBezTo>
                <a:cubicBezTo>
                  <a:pt x="0" y="248"/>
                  <a:pt x="17" y="148"/>
                  <a:pt x="102" y="148"/>
                </a:cubicBezTo>
                <a:cubicBezTo>
                  <a:pt x="426" y="148"/>
                  <a:pt x="751" y="148"/>
                  <a:pt x="1075" y="148"/>
                </a:cubicBezTo>
              </a:path>
            </a:pathLst>
          </a:custGeom>
          <a:solidFill>
            <a:srgbClr val="66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9" name="Rectangle 11"/>
          <p:cNvSpPr>
            <a:spLocks noChangeArrowheads="1"/>
          </p:cNvSpPr>
          <p:nvPr/>
        </p:nvSpPr>
        <p:spPr bwMode="auto">
          <a:xfrm>
            <a:off x="609600" y="2209800"/>
            <a:ext cx="4953000" cy="1143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Text Box 12"/>
          <p:cNvSpPr txBox="1">
            <a:spLocks noChangeArrowheads="1"/>
          </p:cNvSpPr>
          <p:nvPr/>
        </p:nvSpPr>
        <p:spPr bwMode="auto">
          <a:xfrm>
            <a:off x="685800" y="2209800"/>
            <a:ext cx="487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Like charges (-) (-) repel.  </a:t>
            </a:r>
            <a:r>
              <a:rPr lang="en-US">
                <a:solidFill>
                  <a:srgbClr val="66FFFF"/>
                </a:solidFill>
              </a:rPr>
              <a:t>The Electron is negative.</a:t>
            </a:r>
          </a:p>
        </p:txBody>
      </p:sp>
      <p:sp>
        <p:nvSpPr>
          <p:cNvPr id="92171" name="WordArt 13"/>
          <p:cNvSpPr>
            <a:spLocks noChangeArrowheads="1" noChangeShapeType="1" noTextEdit="1"/>
          </p:cNvSpPr>
          <p:nvPr/>
        </p:nvSpPr>
        <p:spPr bwMode="auto">
          <a:xfrm>
            <a:off x="838200" y="3810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+</a:t>
            </a:r>
          </a:p>
        </p:txBody>
      </p:sp>
      <p:sp>
        <p:nvSpPr>
          <p:cNvPr id="92172" name="WordArt 14"/>
          <p:cNvSpPr>
            <a:spLocks noChangeArrowheads="1" noChangeShapeType="1" noTextEdit="1"/>
          </p:cNvSpPr>
          <p:nvPr/>
        </p:nvSpPr>
        <p:spPr bwMode="auto">
          <a:xfrm rot="5400000">
            <a:off x="8275637" y="3763963"/>
            <a:ext cx="182563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cr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93188" name="AutoShape 6"/>
          <p:cNvSpPr>
            <a:spLocks noChangeArrowheads="1"/>
          </p:cNvSpPr>
          <p:nvPr/>
        </p:nvSpPr>
        <p:spPr bwMode="auto">
          <a:xfrm>
            <a:off x="2362200" y="3810000"/>
            <a:ext cx="4800600" cy="8382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Rectangle 7"/>
          <p:cNvSpPr>
            <a:spLocks noChangeArrowheads="1"/>
          </p:cNvSpPr>
          <p:nvPr/>
        </p:nvSpPr>
        <p:spPr bwMode="auto">
          <a:xfrm rot="3283655">
            <a:off x="5410200" y="4724400"/>
            <a:ext cx="914400" cy="1752600"/>
          </a:xfrm>
          <a:prstGeom prst="rect">
            <a:avLst/>
          </a:prstGeom>
          <a:solidFill>
            <a:srgbClr val="FF33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Text Box 8"/>
          <p:cNvSpPr txBox="1">
            <a:spLocks noChangeArrowheads="1"/>
          </p:cNvSpPr>
          <p:nvPr/>
        </p:nvSpPr>
        <p:spPr bwMode="auto">
          <a:xfrm rot="3368178" flipH="1">
            <a:off x="4760119" y="5663406"/>
            <a:ext cx="1441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3191" name="Text Box 9"/>
          <p:cNvSpPr txBox="1">
            <a:spLocks noChangeArrowheads="1"/>
          </p:cNvSpPr>
          <p:nvPr/>
        </p:nvSpPr>
        <p:spPr bwMode="auto">
          <a:xfrm rot="2965960" flipH="1">
            <a:off x="6011862" y="4951413"/>
            <a:ext cx="557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93192" name="Freeform 10"/>
          <p:cNvSpPr>
            <a:spLocks/>
          </p:cNvSpPr>
          <p:nvPr/>
        </p:nvSpPr>
        <p:spPr bwMode="auto">
          <a:xfrm>
            <a:off x="2220913" y="3848100"/>
            <a:ext cx="4894262" cy="530225"/>
          </a:xfrm>
          <a:custGeom>
            <a:avLst/>
            <a:gdLst>
              <a:gd name="T0" fmla="*/ 2147483647 w 3083"/>
              <a:gd name="T1" fmla="*/ 2147483647 h 334"/>
              <a:gd name="T2" fmla="*/ 2147483647 w 3083"/>
              <a:gd name="T3" fmla="*/ 2147483647 h 334"/>
              <a:gd name="T4" fmla="*/ 2147483647 w 3083"/>
              <a:gd name="T5" fmla="*/ 2147483647 h 334"/>
              <a:gd name="T6" fmla="*/ 2147483647 w 3083"/>
              <a:gd name="T7" fmla="*/ 2147483647 h 334"/>
              <a:gd name="T8" fmla="*/ 2147483647 w 3083"/>
              <a:gd name="T9" fmla="*/ 2147483647 h 334"/>
              <a:gd name="T10" fmla="*/ 2147483647 w 3083"/>
              <a:gd name="T11" fmla="*/ 2147483647 h 334"/>
              <a:gd name="T12" fmla="*/ 2147483647 w 3083"/>
              <a:gd name="T13" fmla="*/ 2147483647 h 334"/>
              <a:gd name="T14" fmla="*/ 2147483647 w 3083"/>
              <a:gd name="T15" fmla="*/ 2147483647 h 334"/>
              <a:gd name="T16" fmla="*/ 2147483647 w 3083"/>
              <a:gd name="T17" fmla="*/ 2147483647 h 334"/>
              <a:gd name="T18" fmla="*/ 2147483647 w 3083"/>
              <a:gd name="T19" fmla="*/ 2147483647 h 334"/>
              <a:gd name="T20" fmla="*/ 2147483647 w 3083"/>
              <a:gd name="T21" fmla="*/ 2147483647 h 334"/>
              <a:gd name="T22" fmla="*/ 2147483647 w 3083"/>
              <a:gd name="T23" fmla="*/ 2147483647 h 334"/>
              <a:gd name="T24" fmla="*/ 2147483647 w 3083"/>
              <a:gd name="T25" fmla="*/ 2147483647 h 334"/>
              <a:gd name="T26" fmla="*/ 2147483647 w 3083"/>
              <a:gd name="T27" fmla="*/ 2147483647 h 334"/>
              <a:gd name="T28" fmla="*/ 2147483647 w 3083"/>
              <a:gd name="T29" fmla="*/ 2147483647 h 334"/>
              <a:gd name="T30" fmla="*/ 2147483647 w 3083"/>
              <a:gd name="T31" fmla="*/ 2147483647 h 334"/>
              <a:gd name="T32" fmla="*/ 2147483647 w 3083"/>
              <a:gd name="T33" fmla="*/ 2147483647 h 334"/>
              <a:gd name="T34" fmla="*/ 2147483647 w 3083"/>
              <a:gd name="T35" fmla="*/ 2147483647 h 334"/>
              <a:gd name="T36" fmla="*/ 2147483647 w 3083"/>
              <a:gd name="T37" fmla="*/ 2147483647 h 334"/>
              <a:gd name="T38" fmla="*/ 2147483647 w 3083"/>
              <a:gd name="T39" fmla="*/ 2147483647 h 334"/>
              <a:gd name="T40" fmla="*/ 2147483647 w 3083"/>
              <a:gd name="T41" fmla="*/ 2147483647 h 334"/>
              <a:gd name="T42" fmla="*/ 2147483647 w 3083"/>
              <a:gd name="T43" fmla="*/ 2147483647 h 33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83"/>
              <a:gd name="T67" fmla="*/ 0 h 334"/>
              <a:gd name="T68" fmla="*/ 3083 w 3083"/>
              <a:gd name="T69" fmla="*/ 334 h 33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83" h="334">
                <a:moveTo>
                  <a:pt x="1002" y="156"/>
                </a:moveTo>
                <a:cubicBezTo>
                  <a:pt x="1225" y="85"/>
                  <a:pt x="1474" y="157"/>
                  <a:pt x="1708" y="131"/>
                </a:cubicBezTo>
                <a:cubicBezTo>
                  <a:pt x="1900" y="68"/>
                  <a:pt x="2011" y="70"/>
                  <a:pt x="2227" y="58"/>
                </a:cubicBezTo>
                <a:cubicBezTo>
                  <a:pt x="2306" y="54"/>
                  <a:pt x="2463" y="42"/>
                  <a:pt x="2463" y="42"/>
                </a:cubicBezTo>
                <a:cubicBezTo>
                  <a:pt x="2630" y="0"/>
                  <a:pt x="2803" y="8"/>
                  <a:pt x="2974" y="2"/>
                </a:cubicBezTo>
                <a:cubicBezTo>
                  <a:pt x="3001" y="5"/>
                  <a:pt x="3029" y="2"/>
                  <a:pt x="3055" y="10"/>
                </a:cubicBezTo>
                <a:cubicBezTo>
                  <a:pt x="3083" y="19"/>
                  <a:pt x="3066" y="63"/>
                  <a:pt x="3063" y="75"/>
                </a:cubicBezTo>
                <a:cubicBezTo>
                  <a:pt x="3054" y="112"/>
                  <a:pt x="2996" y="127"/>
                  <a:pt x="2966" y="148"/>
                </a:cubicBezTo>
                <a:cubicBezTo>
                  <a:pt x="2925" y="176"/>
                  <a:pt x="2760" y="171"/>
                  <a:pt x="2738" y="172"/>
                </a:cubicBezTo>
                <a:cubicBezTo>
                  <a:pt x="2660" y="175"/>
                  <a:pt x="2581" y="177"/>
                  <a:pt x="2503" y="180"/>
                </a:cubicBezTo>
                <a:cubicBezTo>
                  <a:pt x="2457" y="182"/>
                  <a:pt x="2411" y="186"/>
                  <a:pt x="2365" y="188"/>
                </a:cubicBezTo>
                <a:cubicBezTo>
                  <a:pt x="2257" y="194"/>
                  <a:pt x="2041" y="205"/>
                  <a:pt x="2041" y="205"/>
                </a:cubicBezTo>
                <a:cubicBezTo>
                  <a:pt x="1992" y="214"/>
                  <a:pt x="1944" y="222"/>
                  <a:pt x="1895" y="229"/>
                </a:cubicBezTo>
                <a:cubicBezTo>
                  <a:pt x="1756" y="273"/>
                  <a:pt x="1566" y="255"/>
                  <a:pt x="1424" y="261"/>
                </a:cubicBezTo>
                <a:cubicBezTo>
                  <a:pt x="1327" y="280"/>
                  <a:pt x="1364" y="268"/>
                  <a:pt x="1311" y="286"/>
                </a:cubicBezTo>
                <a:cubicBezTo>
                  <a:pt x="1217" y="273"/>
                  <a:pt x="1227" y="271"/>
                  <a:pt x="1092" y="286"/>
                </a:cubicBezTo>
                <a:cubicBezTo>
                  <a:pt x="1024" y="294"/>
                  <a:pt x="1063" y="299"/>
                  <a:pt x="1019" y="318"/>
                </a:cubicBezTo>
                <a:cubicBezTo>
                  <a:pt x="1003" y="325"/>
                  <a:pt x="970" y="334"/>
                  <a:pt x="970" y="334"/>
                </a:cubicBezTo>
                <a:cubicBezTo>
                  <a:pt x="670" y="331"/>
                  <a:pt x="369" y="334"/>
                  <a:pt x="69" y="326"/>
                </a:cubicBezTo>
                <a:cubicBezTo>
                  <a:pt x="52" y="326"/>
                  <a:pt x="21" y="310"/>
                  <a:pt x="21" y="310"/>
                </a:cubicBezTo>
                <a:cubicBezTo>
                  <a:pt x="0" y="248"/>
                  <a:pt x="17" y="148"/>
                  <a:pt x="102" y="148"/>
                </a:cubicBezTo>
                <a:cubicBezTo>
                  <a:pt x="426" y="148"/>
                  <a:pt x="751" y="148"/>
                  <a:pt x="1075" y="148"/>
                </a:cubicBezTo>
              </a:path>
            </a:pathLst>
          </a:custGeom>
          <a:solidFill>
            <a:srgbClr val="66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3" name="WordArt 11"/>
          <p:cNvSpPr>
            <a:spLocks noChangeArrowheads="1" noChangeShapeType="1" noTextEdit="1"/>
          </p:cNvSpPr>
          <p:nvPr/>
        </p:nvSpPr>
        <p:spPr bwMode="auto">
          <a:xfrm>
            <a:off x="838200" y="3810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+</a:t>
            </a:r>
          </a:p>
        </p:txBody>
      </p:sp>
      <p:sp>
        <p:nvSpPr>
          <p:cNvPr id="93194" name="WordArt 12"/>
          <p:cNvSpPr>
            <a:spLocks noChangeArrowheads="1" noChangeShapeType="1" noTextEdit="1"/>
          </p:cNvSpPr>
          <p:nvPr/>
        </p:nvSpPr>
        <p:spPr bwMode="auto">
          <a:xfrm rot="5400000">
            <a:off x="8275637" y="3763963"/>
            <a:ext cx="182563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 descr="cr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94212" name="AutoShape 6"/>
          <p:cNvSpPr>
            <a:spLocks noChangeArrowheads="1"/>
          </p:cNvSpPr>
          <p:nvPr/>
        </p:nvSpPr>
        <p:spPr bwMode="auto">
          <a:xfrm>
            <a:off x="2362200" y="3810000"/>
            <a:ext cx="4800600" cy="8382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Rectangle 7"/>
          <p:cNvSpPr>
            <a:spLocks noChangeArrowheads="1"/>
          </p:cNvSpPr>
          <p:nvPr/>
        </p:nvSpPr>
        <p:spPr bwMode="auto">
          <a:xfrm rot="5400000">
            <a:off x="5410200" y="4724400"/>
            <a:ext cx="914400" cy="1752600"/>
          </a:xfrm>
          <a:prstGeom prst="rect">
            <a:avLst/>
          </a:prstGeom>
          <a:solidFill>
            <a:srgbClr val="FF33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Text Box 8"/>
          <p:cNvSpPr txBox="1">
            <a:spLocks noChangeArrowheads="1"/>
          </p:cNvSpPr>
          <p:nvPr/>
        </p:nvSpPr>
        <p:spPr bwMode="auto">
          <a:xfrm rot="5284485" flipH="1">
            <a:off x="4963319" y="5388769"/>
            <a:ext cx="987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4215" name="Text Box 9"/>
          <p:cNvSpPr txBox="1">
            <a:spLocks noChangeArrowheads="1"/>
          </p:cNvSpPr>
          <p:nvPr/>
        </p:nvSpPr>
        <p:spPr bwMode="auto">
          <a:xfrm rot="5497033" flipH="1">
            <a:off x="6048376" y="5346700"/>
            <a:ext cx="45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94216" name="AutoShape 11"/>
          <p:cNvSpPr>
            <a:spLocks noChangeArrowheads="1"/>
          </p:cNvSpPr>
          <p:nvPr/>
        </p:nvSpPr>
        <p:spPr bwMode="auto">
          <a:xfrm>
            <a:off x="2286000" y="4114800"/>
            <a:ext cx="4876800" cy="2286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WordArt 12"/>
          <p:cNvSpPr>
            <a:spLocks noChangeArrowheads="1" noChangeShapeType="1" noTextEdit="1"/>
          </p:cNvSpPr>
          <p:nvPr/>
        </p:nvSpPr>
        <p:spPr bwMode="auto">
          <a:xfrm>
            <a:off x="838200" y="3810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+</a:t>
            </a:r>
          </a:p>
        </p:txBody>
      </p:sp>
      <p:sp>
        <p:nvSpPr>
          <p:cNvPr id="94218" name="WordArt 13"/>
          <p:cNvSpPr>
            <a:spLocks noChangeArrowheads="1" noChangeShapeType="1" noTextEdit="1"/>
          </p:cNvSpPr>
          <p:nvPr/>
        </p:nvSpPr>
        <p:spPr bwMode="auto">
          <a:xfrm rot="5400000">
            <a:off x="8275637" y="3763963"/>
            <a:ext cx="182563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 descr="cr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95236" name="AutoShape 6"/>
          <p:cNvSpPr>
            <a:spLocks noChangeArrowheads="1"/>
          </p:cNvSpPr>
          <p:nvPr/>
        </p:nvSpPr>
        <p:spPr bwMode="auto">
          <a:xfrm>
            <a:off x="2362200" y="3810000"/>
            <a:ext cx="4800600" cy="8382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Rectangle 7"/>
          <p:cNvSpPr>
            <a:spLocks noChangeArrowheads="1"/>
          </p:cNvSpPr>
          <p:nvPr/>
        </p:nvSpPr>
        <p:spPr bwMode="auto">
          <a:xfrm rot="10800000">
            <a:off x="5410200" y="4724400"/>
            <a:ext cx="914400" cy="1752600"/>
          </a:xfrm>
          <a:prstGeom prst="rect">
            <a:avLst/>
          </a:prstGeom>
          <a:solidFill>
            <a:srgbClr val="FF33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Text Box 8"/>
          <p:cNvSpPr txBox="1">
            <a:spLocks noChangeArrowheads="1"/>
          </p:cNvSpPr>
          <p:nvPr/>
        </p:nvSpPr>
        <p:spPr bwMode="auto">
          <a:xfrm rot="10912069" flipH="1">
            <a:off x="5487988" y="4754563"/>
            <a:ext cx="763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5239" name="Text Box 9"/>
          <p:cNvSpPr txBox="1">
            <a:spLocks noChangeArrowheads="1"/>
          </p:cNvSpPr>
          <p:nvPr/>
        </p:nvSpPr>
        <p:spPr bwMode="auto">
          <a:xfrm rot="10728691" flipH="1">
            <a:off x="5561013" y="581977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95240" name="Freeform 11"/>
          <p:cNvSpPr>
            <a:spLocks/>
          </p:cNvSpPr>
          <p:nvPr/>
        </p:nvSpPr>
        <p:spPr bwMode="auto">
          <a:xfrm flipV="1">
            <a:off x="2362200" y="4038600"/>
            <a:ext cx="4894263" cy="498475"/>
          </a:xfrm>
          <a:custGeom>
            <a:avLst/>
            <a:gdLst>
              <a:gd name="T0" fmla="*/ 2147483647 w 3083"/>
              <a:gd name="T1" fmla="*/ 2147483647 h 334"/>
              <a:gd name="T2" fmla="*/ 2147483647 w 3083"/>
              <a:gd name="T3" fmla="*/ 2147483647 h 334"/>
              <a:gd name="T4" fmla="*/ 2147483647 w 3083"/>
              <a:gd name="T5" fmla="*/ 2147483647 h 334"/>
              <a:gd name="T6" fmla="*/ 2147483647 w 3083"/>
              <a:gd name="T7" fmla="*/ 2147483647 h 334"/>
              <a:gd name="T8" fmla="*/ 2147483647 w 3083"/>
              <a:gd name="T9" fmla="*/ 2147483647 h 334"/>
              <a:gd name="T10" fmla="*/ 2147483647 w 3083"/>
              <a:gd name="T11" fmla="*/ 2147483647 h 334"/>
              <a:gd name="T12" fmla="*/ 2147483647 w 3083"/>
              <a:gd name="T13" fmla="*/ 2147483647 h 334"/>
              <a:gd name="T14" fmla="*/ 2147483647 w 3083"/>
              <a:gd name="T15" fmla="*/ 2147483647 h 334"/>
              <a:gd name="T16" fmla="*/ 2147483647 w 3083"/>
              <a:gd name="T17" fmla="*/ 2147483647 h 334"/>
              <a:gd name="T18" fmla="*/ 2147483647 w 3083"/>
              <a:gd name="T19" fmla="*/ 2147483647 h 334"/>
              <a:gd name="T20" fmla="*/ 2147483647 w 3083"/>
              <a:gd name="T21" fmla="*/ 2147483647 h 334"/>
              <a:gd name="T22" fmla="*/ 2147483647 w 3083"/>
              <a:gd name="T23" fmla="*/ 2147483647 h 334"/>
              <a:gd name="T24" fmla="*/ 2147483647 w 3083"/>
              <a:gd name="T25" fmla="*/ 2147483647 h 334"/>
              <a:gd name="T26" fmla="*/ 2147483647 w 3083"/>
              <a:gd name="T27" fmla="*/ 2147483647 h 334"/>
              <a:gd name="T28" fmla="*/ 2147483647 w 3083"/>
              <a:gd name="T29" fmla="*/ 2147483647 h 334"/>
              <a:gd name="T30" fmla="*/ 2147483647 w 3083"/>
              <a:gd name="T31" fmla="*/ 2147483647 h 334"/>
              <a:gd name="T32" fmla="*/ 2147483647 w 3083"/>
              <a:gd name="T33" fmla="*/ 2147483647 h 334"/>
              <a:gd name="T34" fmla="*/ 2147483647 w 3083"/>
              <a:gd name="T35" fmla="*/ 2147483647 h 334"/>
              <a:gd name="T36" fmla="*/ 2147483647 w 3083"/>
              <a:gd name="T37" fmla="*/ 2147483647 h 334"/>
              <a:gd name="T38" fmla="*/ 2147483647 w 3083"/>
              <a:gd name="T39" fmla="*/ 2147483647 h 334"/>
              <a:gd name="T40" fmla="*/ 2147483647 w 3083"/>
              <a:gd name="T41" fmla="*/ 2147483647 h 334"/>
              <a:gd name="T42" fmla="*/ 2147483647 w 3083"/>
              <a:gd name="T43" fmla="*/ 2147483647 h 33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83"/>
              <a:gd name="T67" fmla="*/ 0 h 334"/>
              <a:gd name="T68" fmla="*/ 3083 w 3083"/>
              <a:gd name="T69" fmla="*/ 334 h 33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83" h="334">
                <a:moveTo>
                  <a:pt x="1002" y="156"/>
                </a:moveTo>
                <a:cubicBezTo>
                  <a:pt x="1225" y="85"/>
                  <a:pt x="1474" y="157"/>
                  <a:pt x="1708" y="131"/>
                </a:cubicBezTo>
                <a:cubicBezTo>
                  <a:pt x="1900" y="68"/>
                  <a:pt x="2011" y="70"/>
                  <a:pt x="2227" y="58"/>
                </a:cubicBezTo>
                <a:cubicBezTo>
                  <a:pt x="2306" y="54"/>
                  <a:pt x="2463" y="42"/>
                  <a:pt x="2463" y="42"/>
                </a:cubicBezTo>
                <a:cubicBezTo>
                  <a:pt x="2630" y="0"/>
                  <a:pt x="2803" y="8"/>
                  <a:pt x="2974" y="2"/>
                </a:cubicBezTo>
                <a:cubicBezTo>
                  <a:pt x="3001" y="5"/>
                  <a:pt x="3029" y="2"/>
                  <a:pt x="3055" y="10"/>
                </a:cubicBezTo>
                <a:cubicBezTo>
                  <a:pt x="3083" y="19"/>
                  <a:pt x="3066" y="63"/>
                  <a:pt x="3063" y="75"/>
                </a:cubicBezTo>
                <a:cubicBezTo>
                  <a:pt x="3054" y="112"/>
                  <a:pt x="2996" y="127"/>
                  <a:pt x="2966" y="148"/>
                </a:cubicBezTo>
                <a:cubicBezTo>
                  <a:pt x="2925" y="176"/>
                  <a:pt x="2760" y="171"/>
                  <a:pt x="2738" y="172"/>
                </a:cubicBezTo>
                <a:cubicBezTo>
                  <a:pt x="2660" y="175"/>
                  <a:pt x="2581" y="177"/>
                  <a:pt x="2503" y="180"/>
                </a:cubicBezTo>
                <a:cubicBezTo>
                  <a:pt x="2457" y="182"/>
                  <a:pt x="2411" y="186"/>
                  <a:pt x="2365" y="188"/>
                </a:cubicBezTo>
                <a:cubicBezTo>
                  <a:pt x="2257" y="194"/>
                  <a:pt x="2041" y="205"/>
                  <a:pt x="2041" y="205"/>
                </a:cubicBezTo>
                <a:cubicBezTo>
                  <a:pt x="1992" y="214"/>
                  <a:pt x="1944" y="222"/>
                  <a:pt x="1895" y="229"/>
                </a:cubicBezTo>
                <a:cubicBezTo>
                  <a:pt x="1756" y="273"/>
                  <a:pt x="1566" y="255"/>
                  <a:pt x="1424" y="261"/>
                </a:cubicBezTo>
                <a:cubicBezTo>
                  <a:pt x="1327" y="280"/>
                  <a:pt x="1364" y="268"/>
                  <a:pt x="1311" y="286"/>
                </a:cubicBezTo>
                <a:cubicBezTo>
                  <a:pt x="1217" y="273"/>
                  <a:pt x="1227" y="271"/>
                  <a:pt x="1092" y="286"/>
                </a:cubicBezTo>
                <a:cubicBezTo>
                  <a:pt x="1024" y="294"/>
                  <a:pt x="1063" y="299"/>
                  <a:pt x="1019" y="318"/>
                </a:cubicBezTo>
                <a:cubicBezTo>
                  <a:pt x="1003" y="325"/>
                  <a:pt x="970" y="334"/>
                  <a:pt x="970" y="334"/>
                </a:cubicBezTo>
                <a:cubicBezTo>
                  <a:pt x="670" y="331"/>
                  <a:pt x="369" y="334"/>
                  <a:pt x="69" y="326"/>
                </a:cubicBezTo>
                <a:cubicBezTo>
                  <a:pt x="52" y="326"/>
                  <a:pt x="21" y="310"/>
                  <a:pt x="21" y="310"/>
                </a:cubicBezTo>
                <a:cubicBezTo>
                  <a:pt x="0" y="248"/>
                  <a:pt x="17" y="148"/>
                  <a:pt x="102" y="148"/>
                </a:cubicBezTo>
                <a:cubicBezTo>
                  <a:pt x="426" y="148"/>
                  <a:pt x="751" y="148"/>
                  <a:pt x="1075" y="148"/>
                </a:cubicBezTo>
              </a:path>
            </a:pathLst>
          </a:custGeom>
          <a:solidFill>
            <a:srgbClr val="66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1" name="WordArt 12"/>
          <p:cNvSpPr>
            <a:spLocks noChangeArrowheads="1" noChangeShapeType="1" noTextEdit="1"/>
          </p:cNvSpPr>
          <p:nvPr/>
        </p:nvSpPr>
        <p:spPr bwMode="auto">
          <a:xfrm>
            <a:off x="838200" y="3810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+</a:t>
            </a:r>
          </a:p>
        </p:txBody>
      </p:sp>
      <p:sp>
        <p:nvSpPr>
          <p:cNvPr id="95242" name="WordArt 13"/>
          <p:cNvSpPr>
            <a:spLocks noChangeArrowheads="1" noChangeShapeType="1" noTextEdit="1"/>
          </p:cNvSpPr>
          <p:nvPr/>
        </p:nvSpPr>
        <p:spPr bwMode="auto">
          <a:xfrm rot="5400000">
            <a:off x="8275637" y="3763963"/>
            <a:ext cx="182563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304800"/>
            <a:ext cx="8077200" cy="5821363"/>
          </a:xfrm>
        </p:spPr>
        <p:txBody>
          <a:bodyPr/>
          <a:lstStyle/>
          <a:p>
            <a:pPr eaLnBrk="1" hangingPunct="1"/>
            <a:r>
              <a:rPr lang="en-US" smtClean="0"/>
              <a:t>Activity! Bringing things down to size.</a:t>
            </a:r>
          </a:p>
          <a:p>
            <a:pPr lvl="1" eaLnBrk="1" hangingPunct="1"/>
            <a:r>
              <a:rPr lang="en-US" smtClean="0">
                <a:solidFill>
                  <a:srgbClr val="6699FF"/>
                </a:solidFill>
              </a:rPr>
              <a:t>Take one sheet of paper 8 by 11.</a:t>
            </a:r>
          </a:p>
          <a:p>
            <a:pPr lvl="1" eaLnBrk="1" hangingPunct="1"/>
            <a:endParaRPr lang="en-US" smtClean="0">
              <a:solidFill>
                <a:srgbClr val="6699FF"/>
              </a:solidFill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 descr="cr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96260" name="AutoShape 6"/>
          <p:cNvSpPr>
            <a:spLocks noChangeArrowheads="1"/>
          </p:cNvSpPr>
          <p:nvPr/>
        </p:nvSpPr>
        <p:spPr bwMode="auto">
          <a:xfrm>
            <a:off x="2362200" y="3810000"/>
            <a:ext cx="4800600" cy="8382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Rectangle 7"/>
          <p:cNvSpPr>
            <a:spLocks noChangeArrowheads="1"/>
          </p:cNvSpPr>
          <p:nvPr/>
        </p:nvSpPr>
        <p:spPr bwMode="auto">
          <a:xfrm rot="10800000">
            <a:off x="5410200" y="4724400"/>
            <a:ext cx="914400" cy="1752600"/>
          </a:xfrm>
          <a:prstGeom prst="rect">
            <a:avLst/>
          </a:prstGeom>
          <a:solidFill>
            <a:srgbClr val="FF33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Text Box 8"/>
          <p:cNvSpPr txBox="1">
            <a:spLocks noChangeArrowheads="1"/>
          </p:cNvSpPr>
          <p:nvPr/>
        </p:nvSpPr>
        <p:spPr bwMode="auto">
          <a:xfrm rot="10912069" flipH="1">
            <a:off x="5487988" y="4754563"/>
            <a:ext cx="763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6263" name="Text Box 9"/>
          <p:cNvSpPr txBox="1">
            <a:spLocks noChangeArrowheads="1"/>
          </p:cNvSpPr>
          <p:nvPr/>
        </p:nvSpPr>
        <p:spPr bwMode="auto">
          <a:xfrm rot="10728691" flipH="1">
            <a:off x="5561013" y="581977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96264" name="Freeform 10"/>
          <p:cNvSpPr>
            <a:spLocks/>
          </p:cNvSpPr>
          <p:nvPr/>
        </p:nvSpPr>
        <p:spPr bwMode="auto">
          <a:xfrm flipV="1">
            <a:off x="2362200" y="4038600"/>
            <a:ext cx="4894263" cy="498475"/>
          </a:xfrm>
          <a:custGeom>
            <a:avLst/>
            <a:gdLst>
              <a:gd name="T0" fmla="*/ 2147483647 w 3083"/>
              <a:gd name="T1" fmla="*/ 2147483647 h 334"/>
              <a:gd name="T2" fmla="*/ 2147483647 w 3083"/>
              <a:gd name="T3" fmla="*/ 2147483647 h 334"/>
              <a:gd name="T4" fmla="*/ 2147483647 w 3083"/>
              <a:gd name="T5" fmla="*/ 2147483647 h 334"/>
              <a:gd name="T6" fmla="*/ 2147483647 w 3083"/>
              <a:gd name="T7" fmla="*/ 2147483647 h 334"/>
              <a:gd name="T8" fmla="*/ 2147483647 w 3083"/>
              <a:gd name="T9" fmla="*/ 2147483647 h 334"/>
              <a:gd name="T10" fmla="*/ 2147483647 w 3083"/>
              <a:gd name="T11" fmla="*/ 2147483647 h 334"/>
              <a:gd name="T12" fmla="*/ 2147483647 w 3083"/>
              <a:gd name="T13" fmla="*/ 2147483647 h 334"/>
              <a:gd name="T14" fmla="*/ 2147483647 w 3083"/>
              <a:gd name="T15" fmla="*/ 2147483647 h 334"/>
              <a:gd name="T16" fmla="*/ 2147483647 w 3083"/>
              <a:gd name="T17" fmla="*/ 2147483647 h 334"/>
              <a:gd name="T18" fmla="*/ 2147483647 w 3083"/>
              <a:gd name="T19" fmla="*/ 2147483647 h 334"/>
              <a:gd name="T20" fmla="*/ 2147483647 w 3083"/>
              <a:gd name="T21" fmla="*/ 2147483647 h 334"/>
              <a:gd name="T22" fmla="*/ 2147483647 w 3083"/>
              <a:gd name="T23" fmla="*/ 2147483647 h 334"/>
              <a:gd name="T24" fmla="*/ 2147483647 w 3083"/>
              <a:gd name="T25" fmla="*/ 2147483647 h 334"/>
              <a:gd name="T26" fmla="*/ 2147483647 w 3083"/>
              <a:gd name="T27" fmla="*/ 2147483647 h 334"/>
              <a:gd name="T28" fmla="*/ 2147483647 w 3083"/>
              <a:gd name="T29" fmla="*/ 2147483647 h 334"/>
              <a:gd name="T30" fmla="*/ 2147483647 w 3083"/>
              <a:gd name="T31" fmla="*/ 2147483647 h 334"/>
              <a:gd name="T32" fmla="*/ 2147483647 w 3083"/>
              <a:gd name="T33" fmla="*/ 2147483647 h 334"/>
              <a:gd name="T34" fmla="*/ 2147483647 w 3083"/>
              <a:gd name="T35" fmla="*/ 2147483647 h 334"/>
              <a:gd name="T36" fmla="*/ 2147483647 w 3083"/>
              <a:gd name="T37" fmla="*/ 2147483647 h 334"/>
              <a:gd name="T38" fmla="*/ 2147483647 w 3083"/>
              <a:gd name="T39" fmla="*/ 2147483647 h 334"/>
              <a:gd name="T40" fmla="*/ 2147483647 w 3083"/>
              <a:gd name="T41" fmla="*/ 2147483647 h 334"/>
              <a:gd name="T42" fmla="*/ 2147483647 w 3083"/>
              <a:gd name="T43" fmla="*/ 2147483647 h 33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83"/>
              <a:gd name="T67" fmla="*/ 0 h 334"/>
              <a:gd name="T68" fmla="*/ 3083 w 3083"/>
              <a:gd name="T69" fmla="*/ 334 h 33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83" h="334">
                <a:moveTo>
                  <a:pt x="1002" y="156"/>
                </a:moveTo>
                <a:cubicBezTo>
                  <a:pt x="1225" y="85"/>
                  <a:pt x="1474" y="157"/>
                  <a:pt x="1708" y="131"/>
                </a:cubicBezTo>
                <a:cubicBezTo>
                  <a:pt x="1900" y="68"/>
                  <a:pt x="2011" y="70"/>
                  <a:pt x="2227" y="58"/>
                </a:cubicBezTo>
                <a:cubicBezTo>
                  <a:pt x="2306" y="54"/>
                  <a:pt x="2463" y="42"/>
                  <a:pt x="2463" y="42"/>
                </a:cubicBezTo>
                <a:cubicBezTo>
                  <a:pt x="2630" y="0"/>
                  <a:pt x="2803" y="8"/>
                  <a:pt x="2974" y="2"/>
                </a:cubicBezTo>
                <a:cubicBezTo>
                  <a:pt x="3001" y="5"/>
                  <a:pt x="3029" y="2"/>
                  <a:pt x="3055" y="10"/>
                </a:cubicBezTo>
                <a:cubicBezTo>
                  <a:pt x="3083" y="19"/>
                  <a:pt x="3066" y="63"/>
                  <a:pt x="3063" y="75"/>
                </a:cubicBezTo>
                <a:cubicBezTo>
                  <a:pt x="3054" y="112"/>
                  <a:pt x="2996" y="127"/>
                  <a:pt x="2966" y="148"/>
                </a:cubicBezTo>
                <a:cubicBezTo>
                  <a:pt x="2925" y="176"/>
                  <a:pt x="2760" y="171"/>
                  <a:pt x="2738" y="172"/>
                </a:cubicBezTo>
                <a:cubicBezTo>
                  <a:pt x="2660" y="175"/>
                  <a:pt x="2581" y="177"/>
                  <a:pt x="2503" y="180"/>
                </a:cubicBezTo>
                <a:cubicBezTo>
                  <a:pt x="2457" y="182"/>
                  <a:pt x="2411" y="186"/>
                  <a:pt x="2365" y="188"/>
                </a:cubicBezTo>
                <a:cubicBezTo>
                  <a:pt x="2257" y="194"/>
                  <a:pt x="2041" y="205"/>
                  <a:pt x="2041" y="205"/>
                </a:cubicBezTo>
                <a:cubicBezTo>
                  <a:pt x="1992" y="214"/>
                  <a:pt x="1944" y="222"/>
                  <a:pt x="1895" y="229"/>
                </a:cubicBezTo>
                <a:cubicBezTo>
                  <a:pt x="1756" y="273"/>
                  <a:pt x="1566" y="255"/>
                  <a:pt x="1424" y="261"/>
                </a:cubicBezTo>
                <a:cubicBezTo>
                  <a:pt x="1327" y="280"/>
                  <a:pt x="1364" y="268"/>
                  <a:pt x="1311" y="286"/>
                </a:cubicBezTo>
                <a:cubicBezTo>
                  <a:pt x="1217" y="273"/>
                  <a:pt x="1227" y="271"/>
                  <a:pt x="1092" y="286"/>
                </a:cubicBezTo>
                <a:cubicBezTo>
                  <a:pt x="1024" y="294"/>
                  <a:pt x="1063" y="299"/>
                  <a:pt x="1019" y="318"/>
                </a:cubicBezTo>
                <a:cubicBezTo>
                  <a:pt x="1003" y="325"/>
                  <a:pt x="970" y="334"/>
                  <a:pt x="970" y="334"/>
                </a:cubicBezTo>
                <a:cubicBezTo>
                  <a:pt x="670" y="331"/>
                  <a:pt x="369" y="334"/>
                  <a:pt x="69" y="326"/>
                </a:cubicBezTo>
                <a:cubicBezTo>
                  <a:pt x="52" y="326"/>
                  <a:pt x="21" y="310"/>
                  <a:pt x="21" y="310"/>
                </a:cubicBezTo>
                <a:cubicBezTo>
                  <a:pt x="0" y="248"/>
                  <a:pt x="17" y="148"/>
                  <a:pt x="102" y="148"/>
                </a:cubicBezTo>
                <a:cubicBezTo>
                  <a:pt x="426" y="148"/>
                  <a:pt x="751" y="148"/>
                  <a:pt x="1075" y="148"/>
                </a:cubicBezTo>
              </a:path>
            </a:pathLst>
          </a:custGeom>
          <a:solidFill>
            <a:srgbClr val="66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1295400" y="2286000"/>
            <a:ext cx="6629400" cy="1295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Text Box 12"/>
          <p:cNvSpPr txBox="1">
            <a:spLocks noChangeArrowheads="1"/>
          </p:cNvSpPr>
          <p:nvPr/>
        </p:nvSpPr>
        <p:spPr bwMode="auto">
          <a:xfrm>
            <a:off x="1371600" y="236220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Opposite charges attract (+) (-). </a:t>
            </a:r>
            <a:r>
              <a:rPr lang="en-US">
                <a:solidFill>
                  <a:srgbClr val="66FFFF"/>
                </a:solidFill>
              </a:rPr>
              <a:t>The electrons are negative.</a:t>
            </a:r>
          </a:p>
        </p:txBody>
      </p:sp>
      <p:sp>
        <p:nvSpPr>
          <p:cNvPr id="96267" name="WordArt 13"/>
          <p:cNvSpPr>
            <a:spLocks noChangeArrowheads="1" noChangeShapeType="1" noTextEdit="1"/>
          </p:cNvSpPr>
          <p:nvPr/>
        </p:nvSpPr>
        <p:spPr bwMode="auto">
          <a:xfrm>
            <a:off x="838200" y="3810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+</a:t>
            </a:r>
          </a:p>
        </p:txBody>
      </p:sp>
      <p:sp>
        <p:nvSpPr>
          <p:cNvPr id="96268" name="WordArt 14"/>
          <p:cNvSpPr>
            <a:spLocks noChangeArrowheads="1" noChangeShapeType="1" noTextEdit="1"/>
          </p:cNvSpPr>
          <p:nvPr/>
        </p:nvSpPr>
        <p:spPr bwMode="auto">
          <a:xfrm rot="5400000">
            <a:off x="8275637" y="3763963"/>
            <a:ext cx="182563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381000"/>
            <a:ext cx="8686800" cy="57451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FF"/>
                </a:solidFill>
              </a:rPr>
              <a:t>What did this study find?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It helped lead to J.J. Thompson to realizing that this ray is negatively charged. (electron)</a:t>
            </a:r>
          </a:p>
        </p:txBody>
      </p:sp>
      <p:pic>
        <p:nvPicPr>
          <p:cNvPr id="97283" name="Picture 5" descr="cr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4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97285" name="AutoShape 6"/>
          <p:cNvSpPr>
            <a:spLocks noChangeArrowheads="1"/>
          </p:cNvSpPr>
          <p:nvPr/>
        </p:nvSpPr>
        <p:spPr bwMode="auto">
          <a:xfrm>
            <a:off x="2362200" y="3810000"/>
            <a:ext cx="4800600" cy="8382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Rectangle 7"/>
          <p:cNvSpPr>
            <a:spLocks noChangeArrowheads="1"/>
          </p:cNvSpPr>
          <p:nvPr/>
        </p:nvSpPr>
        <p:spPr bwMode="auto">
          <a:xfrm rot="10800000">
            <a:off x="5410200" y="4724400"/>
            <a:ext cx="914400" cy="1752600"/>
          </a:xfrm>
          <a:prstGeom prst="rect">
            <a:avLst/>
          </a:prstGeom>
          <a:solidFill>
            <a:srgbClr val="FF33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 rot="10912069" flipH="1">
            <a:off x="5487988" y="4754563"/>
            <a:ext cx="763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7288" name="Text Box 9"/>
          <p:cNvSpPr txBox="1">
            <a:spLocks noChangeArrowheads="1"/>
          </p:cNvSpPr>
          <p:nvPr/>
        </p:nvSpPr>
        <p:spPr bwMode="auto">
          <a:xfrm rot="10728691" flipH="1">
            <a:off x="5561013" y="581977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97289" name="Freeform 10"/>
          <p:cNvSpPr>
            <a:spLocks/>
          </p:cNvSpPr>
          <p:nvPr/>
        </p:nvSpPr>
        <p:spPr bwMode="auto">
          <a:xfrm flipV="1">
            <a:off x="2362200" y="4038600"/>
            <a:ext cx="4894263" cy="498475"/>
          </a:xfrm>
          <a:custGeom>
            <a:avLst/>
            <a:gdLst>
              <a:gd name="T0" fmla="*/ 2147483647 w 3083"/>
              <a:gd name="T1" fmla="*/ 2147483647 h 334"/>
              <a:gd name="T2" fmla="*/ 2147483647 w 3083"/>
              <a:gd name="T3" fmla="*/ 2147483647 h 334"/>
              <a:gd name="T4" fmla="*/ 2147483647 w 3083"/>
              <a:gd name="T5" fmla="*/ 2147483647 h 334"/>
              <a:gd name="T6" fmla="*/ 2147483647 w 3083"/>
              <a:gd name="T7" fmla="*/ 2147483647 h 334"/>
              <a:gd name="T8" fmla="*/ 2147483647 w 3083"/>
              <a:gd name="T9" fmla="*/ 2147483647 h 334"/>
              <a:gd name="T10" fmla="*/ 2147483647 w 3083"/>
              <a:gd name="T11" fmla="*/ 2147483647 h 334"/>
              <a:gd name="T12" fmla="*/ 2147483647 w 3083"/>
              <a:gd name="T13" fmla="*/ 2147483647 h 334"/>
              <a:gd name="T14" fmla="*/ 2147483647 w 3083"/>
              <a:gd name="T15" fmla="*/ 2147483647 h 334"/>
              <a:gd name="T16" fmla="*/ 2147483647 w 3083"/>
              <a:gd name="T17" fmla="*/ 2147483647 h 334"/>
              <a:gd name="T18" fmla="*/ 2147483647 w 3083"/>
              <a:gd name="T19" fmla="*/ 2147483647 h 334"/>
              <a:gd name="T20" fmla="*/ 2147483647 w 3083"/>
              <a:gd name="T21" fmla="*/ 2147483647 h 334"/>
              <a:gd name="T22" fmla="*/ 2147483647 w 3083"/>
              <a:gd name="T23" fmla="*/ 2147483647 h 334"/>
              <a:gd name="T24" fmla="*/ 2147483647 w 3083"/>
              <a:gd name="T25" fmla="*/ 2147483647 h 334"/>
              <a:gd name="T26" fmla="*/ 2147483647 w 3083"/>
              <a:gd name="T27" fmla="*/ 2147483647 h 334"/>
              <a:gd name="T28" fmla="*/ 2147483647 w 3083"/>
              <a:gd name="T29" fmla="*/ 2147483647 h 334"/>
              <a:gd name="T30" fmla="*/ 2147483647 w 3083"/>
              <a:gd name="T31" fmla="*/ 2147483647 h 334"/>
              <a:gd name="T32" fmla="*/ 2147483647 w 3083"/>
              <a:gd name="T33" fmla="*/ 2147483647 h 334"/>
              <a:gd name="T34" fmla="*/ 2147483647 w 3083"/>
              <a:gd name="T35" fmla="*/ 2147483647 h 334"/>
              <a:gd name="T36" fmla="*/ 2147483647 w 3083"/>
              <a:gd name="T37" fmla="*/ 2147483647 h 334"/>
              <a:gd name="T38" fmla="*/ 2147483647 w 3083"/>
              <a:gd name="T39" fmla="*/ 2147483647 h 334"/>
              <a:gd name="T40" fmla="*/ 2147483647 w 3083"/>
              <a:gd name="T41" fmla="*/ 2147483647 h 334"/>
              <a:gd name="T42" fmla="*/ 2147483647 w 3083"/>
              <a:gd name="T43" fmla="*/ 2147483647 h 33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83"/>
              <a:gd name="T67" fmla="*/ 0 h 334"/>
              <a:gd name="T68" fmla="*/ 3083 w 3083"/>
              <a:gd name="T69" fmla="*/ 334 h 33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83" h="334">
                <a:moveTo>
                  <a:pt x="1002" y="156"/>
                </a:moveTo>
                <a:cubicBezTo>
                  <a:pt x="1225" y="85"/>
                  <a:pt x="1474" y="157"/>
                  <a:pt x="1708" y="131"/>
                </a:cubicBezTo>
                <a:cubicBezTo>
                  <a:pt x="1900" y="68"/>
                  <a:pt x="2011" y="70"/>
                  <a:pt x="2227" y="58"/>
                </a:cubicBezTo>
                <a:cubicBezTo>
                  <a:pt x="2306" y="54"/>
                  <a:pt x="2463" y="42"/>
                  <a:pt x="2463" y="42"/>
                </a:cubicBezTo>
                <a:cubicBezTo>
                  <a:pt x="2630" y="0"/>
                  <a:pt x="2803" y="8"/>
                  <a:pt x="2974" y="2"/>
                </a:cubicBezTo>
                <a:cubicBezTo>
                  <a:pt x="3001" y="5"/>
                  <a:pt x="3029" y="2"/>
                  <a:pt x="3055" y="10"/>
                </a:cubicBezTo>
                <a:cubicBezTo>
                  <a:pt x="3083" y="19"/>
                  <a:pt x="3066" y="63"/>
                  <a:pt x="3063" y="75"/>
                </a:cubicBezTo>
                <a:cubicBezTo>
                  <a:pt x="3054" y="112"/>
                  <a:pt x="2996" y="127"/>
                  <a:pt x="2966" y="148"/>
                </a:cubicBezTo>
                <a:cubicBezTo>
                  <a:pt x="2925" y="176"/>
                  <a:pt x="2760" y="171"/>
                  <a:pt x="2738" y="172"/>
                </a:cubicBezTo>
                <a:cubicBezTo>
                  <a:pt x="2660" y="175"/>
                  <a:pt x="2581" y="177"/>
                  <a:pt x="2503" y="180"/>
                </a:cubicBezTo>
                <a:cubicBezTo>
                  <a:pt x="2457" y="182"/>
                  <a:pt x="2411" y="186"/>
                  <a:pt x="2365" y="188"/>
                </a:cubicBezTo>
                <a:cubicBezTo>
                  <a:pt x="2257" y="194"/>
                  <a:pt x="2041" y="205"/>
                  <a:pt x="2041" y="205"/>
                </a:cubicBezTo>
                <a:cubicBezTo>
                  <a:pt x="1992" y="214"/>
                  <a:pt x="1944" y="222"/>
                  <a:pt x="1895" y="229"/>
                </a:cubicBezTo>
                <a:cubicBezTo>
                  <a:pt x="1756" y="273"/>
                  <a:pt x="1566" y="255"/>
                  <a:pt x="1424" y="261"/>
                </a:cubicBezTo>
                <a:cubicBezTo>
                  <a:pt x="1327" y="280"/>
                  <a:pt x="1364" y="268"/>
                  <a:pt x="1311" y="286"/>
                </a:cubicBezTo>
                <a:cubicBezTo>
                  <a:pt x="1217" y="273"/>
                  <a:pt x="1227" y="271"/>
                  <a:pt x="1092" y="286"/>
                </a:cubicBezTo>
                <a:cubicBezTo>
                  <a:pt x="1024" y="294"/>
                  <a:pt x="1063" y="299"/>
                  <a:pt x="1019" y="318"/>
                </a:cubicBezTo>
                <a:cubicBezTo>
                  <a:pt x="1003" y="325"/>
                  <a:pt x="970" y="334"/>
                  <a:pt x="970" y="334"/>
                </a:cubicBezTo>
                <a:cubicBezTo>
                  <a:pt x="670" y="331"/>
                  <a:pt x="369" y="334"/>
                  <a:pt x="69" y="326"/>
                </a:cubicBezTo>
                <a:cubicBezTo>
                  <a:pt x="52" y="326"/>
                  <a:pt x="21" y="310"/>
                  <a:pt x="21" y="310"/>
                </a:cubicBezTo>
                <a:cubicBezTo>
                  <a:pt x="0" y="248"/>
                  <a:pt x="17" y="148"/>
                  <a:pt x="102" y="148"/>
                </a:cubicBezTo>
                <a:cubicBezTo>
                  <a:pt x="426" y="148"/>
                  <a:pt x="751" y="148"/>
                  <a:pt x="1075" y="148"/>
                </a:cubicBezTo>
              </a:path>
            </a:pathLst>
          </a:custGeom>
          <a:solidFill>
            <a:srgbClr val="66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0" name="WordArt 13"/>
          <p:cNvSpPr>
            <a:spLocks noChangeArrowheads="1" noChangeShapeType="1" noTextEdit="1"/>
          </p:cNvSpPr>
          <p:nvPr/>
        </p:nvSpPr>
        <p:spPr bwMode="auto">
          <a:xfrm>
            <a:off x="838200" y="3810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+</a:t>
            </a:r>
          </a:p>
        </p:txBody>
      </p:sp>
      <p:sp>
        <p:nvSpPr>
          <p:cNvPr id="97291" name="WordArt 14"/>
          <p:cNvSpPr>
            <a:spLocks noChangeArrowheads="1" noChangeShapeType="1" noTextEdit="1"/>
          </p:cNvSpPr>
          <p:nvPr/>
        </p:nvSpPr>
        <p:spPr bwMode="auto">
          <a:xfrm rot="5400000">
            <a:off x="8275637" y="3763963"/>
            <a:ext cx="182563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381000"/>
            <a:ext cx="8686800" cy="5745163"/>
          </a:xfrm>
        </p:spPr>
        <p:txBody>
          <a:bodyPr/>
          <a:lstStyle/>
          <a:p>
            <a:pPr eaLnBrk="1" hangingPunct="1"/>
            <a:r>
              <a:rPr lang="en-US" smtClean="0"/>
              <a:t>What did this study find?</a:t>
            </a:r>
          </a:p>
          <a:p>
            <a:pPr lvl="1" eaLnBrk="1" hangingPunct="1"/>
            <a:r>
              <a:rPr lang="en-US" smtClean="0">
                <a:solidFill>
                  <a:srgbClr val="66FFFF"/>
                </a:solidFill>
              </a:rPr>
              <a:t>It helped lead J.J. Thompson to realizing that this ray is negatively charged. (electron)</a:t>
            </a:r>
          </a:p>
        </p:txBody>
      </p:sp>
      <p:pic>
        <p:nvPicPr>
          <p:cNvPr id="98307" name="Picture 5" descr="cr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98309" name="AutoShape 6"/>
          <p:cNvSpPr>
            <a:spLocks noChangeArrowheads="1"/>
          </p:cNvSpPr>
          <p:nvPr/>
        </p:nvSpPr>
        <p:spPr bwMode="auto">
          <a:xfrm>
            <a:off x="2362200" y="3810000"/>
            <a:ext cx="4800600" cy="8382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Rectangle 7"/>
          <p:cNvSpPr>
            <a:spLocks noChangeArrowheads="1"/>
          </p:cNvSpPr>
          <p:nvPr/>
        </p:nvSpPr>
        <p:spPr bwMode="auto">
          <a:xfrm rot="10800000">
            <a:off x="5410200" y="4724400"/>
            <a:ext cx="914400" cy="1752600"/>
          </a:xfrm>
          <a:prstGeom prst="rect">
            <a:avLst/>
          </a:prstGeom>
          <a:solidFill>
            <a:srgbClr val="FF33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Text Box 8"/>
          <p:cNvSpPr txBox="1">
            <a:spLocks noChangeArrowheads="1"/>
          </p:cNvSpPr>
          <p:nvPr/>
        </p:nvSpPr>
        <p:spPr bwMode="auto">
          <a:xfrm rot="10912069" flipH="1">
            <a:off x="5487988" y="4754563"/>
            <a:ext cx="763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8312" name="Text Box 9"/>
          <p:cNvSpPr txBox="1">
            <a:spLocks noChangeArrowheads="1"/>
          </p:cNvSpPr>
          <p:nvPr/>
        </p:nvSpPr>
        <p:spPr bwMode="auto">
          <a:xfrm rot="10728691" flipH="1">
            <a:off x="5561013" y="581977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98313" name="Freeform 10"/>
          <p:cNvSpPr>
            <a:spLocks/>
          </p:cNvSpPr>
          <p:nvPr/>
        </p:nvSpPr>
        <p:spPr bwMode="auto">
          <a:xfrm flipV="1">
            <a:off x="2362200" y="4038600"/>
            <a:ext cx="4894263" cy="498475"/>
          </a:xfrm>
          <a:custGeom>
            <a:avLst/>
            <a:gdLst>
              <a:gd name="T0" fmla="*/ 2147483647 w 3083"/>
              <a:gd name="T1" fmla="*/ 2147483647 h 334"/>
              <a:gd name="T2" fmla="*/ 2147483647 w 3083"/>
              <a:gd name="T3" fmla="*/ 2147483647 h 334"/>
              <a:gd name="T4" fmla="*/ 2147483647 w 3083"/>
              <a:gd name="T5" fmla="*/ 2147483647 h 334"/>
              <a:gd name="T6" fmla="*/ 2147483647 w 3083"/>
              <a:gd name="T7" fmla="*/ 2147483647 h 334"/>
              <a:gd name="T8" fmla="*/ 2147483647 w 3083"/>
              <a:gd name="T9" fmla="*/ 2147483647 h 334"/>
              <a:gd name="T10" fmla="*/ 2147483647 w 3083"/>
              <a:gd name="T11" fmla="*/ 2147483647 h 334"/>
              <a:gd name="T12" fmla="*/ 2147483647 w 3083"/>
              <a:gd name="T13" fmla="*/ 2147483647 h 334"/>
              <a:gd name="T14" fmla="*/ 2147483647 w 3083"/>
              <a:gd name="T15" fmla="*/ 2147483647 h 334"/>
              <a:gd name="T16" fmla="*/ 2147483647 w 3083"/>
              <a:gd name="T17" fmla="*/ 2147483647 h 334"/>
              <a:gd name="T18" fmla="*/ 2147483647 w 3083"/>
              <a:gd name="T19" fmla="*/ 2147483647 h 334"/>
              <a:gd name="T20" fmla="*/ 2147483647 w 3083"/>
              <a:gd name="T21" fmla="*/ 2147483647 h 334"/>
              <a:gd name="T22" fmla="*/ 2147483647 w 3083"/>
              <a:gd name="T23" fmla="*/ 2147483647 h 334"/>
              <a:gd name="T24" fmla="*/ 2147483647 w 3083"/>
              <a:gd name="T25" fmla="*/ 2147483647 h 334"/>
              <a:gd name="T26" fmla="*/ 2147483647 w 3083"/>
              <a:gd name="T27" fmla="*/ 2147483647 h 334"/>
              <a:gd name="T28" fmla="*/ 2147483647 w 3083"/>
              <a:gd name="T29" fmla="*/ 2147483647 h 334"/>
              <a:gd name="T30" fmla="*/ 2147483647 w 3083"/>
              <a:gd name="T31" fmla="*/ 2147483647 h 334"/>
              <a:gd name="T32" fmla="*/ 2147483647 w 3083"/>
              <a:gd name="T33" fmla="*/ 2147483647 h 334"/>
              <a:gd name="T34" fmla="*/ 2147483647 w 3083"/>
              <a:gd name="T35" fmla="*/ 2147483647 h 334"/>
              <a:gd name="T36" fmla="*/ 2147483647 w 3083"/>
              <a:gd name="T37" fmla="*/ 2147483647 h 334"/>
              <a:gd name="T38" fmla="*/ 2147483647 w 3083"/>
              <a:gd name="T39" fmla="*/ 2147483647 h 334"/>
              <a:gd name="T40" fmla="*/ 2147483647 w 3083"/>
              <a:gd name="T41" fmla="*/ 2147483647 h 334"/>
              <a:gd name="T42" fmla="*/ 2147483647 w 3083"/>
              <a:gd name="T43" fmla="*/ 2147483647 h 33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83"/>
              <a:gd name="T67" fmla="*/ 0 h 334"/>
              <a:gd name="T68" fmla="*/ 3083 w 3083"/>
              <a:gd name="T69" fmla="*/ 334 h 33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83" h="334">
                <a:moveTo>
                  <a:pt x="1002" y="156"/>
                </a:moveTo>
                <a:cubicBezTo>
                  <a:pt x="1225" y="85"/>
                  <a:pt x="1474" y="157"/>
                  <a:pt x="1708" y="131"/>
                </a:cubicBezTo>
                <a:cubicBezTo>
                  <a:pt x="1900" y="68"/>
                  <a:pt x="2011" y="70"/>
                  <a:pt x="2227" y="58"/>
                </a:cubicBezTo>
                <a:cubicBezTo>
                  <a:pt x="2306" y="54"/>
                  <a:pt x="2463" y="42"/>
                  <a:pt x="2463" y="42"/>
                </a:cubicBezTo>
                <a:cubicBezTo>
                  <a:pt x="2630" y="0"/>
                  <a:pt x="2803" y="8"/>
                  <a:pt x="2974" y="2"/>
                </a:cubicBezTo>
                <a:cubicBezTo>
                  <a:pt x="3001" y="5"/>
                  <a:pt x="3029" y="2"/>
                  <a:pt x="3055" y="10"/>
                </a:cubicBezTo>
                <a:cubicBezTo>
                  <a:pt x="3083" y="19"/>
                  <a:pt x="3066" y="63"/>
                  <a:pt x="3063" y="75"/>
                </a:cubicBezTo>
                <a:cubicBezTo>
                  <a:pt x="3054" y="112"/>
                  <a:pt x="2996" y="127"/>
                  <a:pt x="2966" y="148"/>
                </a:cubicBezTo>
                <a:cubicBezTo>
                  <a:pt x="2925" y="176"/>
                  <a:pt x="2760" y="171"/>
                  <a:pt x="2738" y="172"/>
                </a:cubicBezTo>
                <a:cubicBezTo>
                  <a:pt x="2660" y="175"/>
                  <a:pt x="2581" y="177"/>
                  <a:pt x="2503" y="180"/>
                </a:cubicBezTo>
                <a:cubicBezTo>
                  <a:pt x="2457" y="182"/>
                  <a:pt x="2411" y="186"/>
                  <a:pt x="2365" y="188"/>
                </a:cubicBezTo>
                <a:cubicBezTo>
                  <a:pt x="2257" y="194"/>
                  <a:pt x="2041" y="205"/>
                  <a:pt x="2041" y="205"/>
                </a:cubicBezTo>
                <a:cubicBezTo>
                  <a:pt x="1992" y="214"/>
                  <a:pt x="1944" y="222"/>
                  <a:pt x="1895" y="229"/>
                </a:cubicBezTo>
                <a:cubicBezTo>
                  <a:pt x="1756" y="273"/>
                  <a:pt x="1566" y="255"/>
                  <a:pt x="1424" y="261"/>
                </a:cubicBezTo>
                <a:cubicBezTo>
                  <a:pt x="1327" y="280"/>
                  <a:pt x="1364" y="268"/>
                  <a:pt x="1311" y="286"/>
                </a:cubicBezTo>
                <a:cubicBezTo>
                  <a:pt x="1217" y="273"/>
                  <a:pt x="1227" y="271"/>
                  <a:pt x="1092" y="286"/>
                </a:cubicBezTo>
                <a:cubicBezTo>
                  <a:pt x="1024" y="294"/>
                  <a:pt x="1063" y="299"/>
                  <a:pt x="1019" y="318"/>
                </a:cubicBezTo>
                <a:cubicBezTo>
                  <a:pt x="1003" y="325"/>
                  <a:pt x="970" y="334"/>
                  <a:pt x="970" y="334"/>
                </a:cubicBezTo>
                <a:cubicBezTo>
                  <a:pt x="670" y="331"/>
                  <a:pt x="369" y="334"/>
                  <a:pt x="69" y="326"/>
                </a:cubicBezTo>
                <a:cubicBezTo>
                  <a:pt x="52" y="326"/>
                  <a:pt x="21" y="310"/>
                  <a:pt x="21" y="310"/>
                </a:cubicBezTo>
                <a:cubicBezTo>
                  <a:pt x="0" y="248"/>
                  <a:pt x="17" y="148"/>
                  <a:pt x="102" y="148"/>
                </a:cubicBezTo>
                <a:cubicBezTo>
                  <a:pt x="426" y="148"/>
                  <a:pt x="751" y="148"/>
                  <a:pt x="1075" y="148"/>
                </a:cubicBezTo>
              </a:path>
            </a:pathLst>
          </a:custGeom>
          <a:solidFill>
            <a:srgbClr val="66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4" name="WordArt 11"/>
          <p:cNvSpPr>
            <a:spLocks noChangeArrowheads="1" noChangeShapeType="1" noTextEdit="1"/>
          </p:cNvSpPr>
          <p:nvPr/>
        </p:nvSpPr>
        <p:spPr bwMode="auto">
          <a:xfrm rot="5400000">
            <a:off x="8275637" y="3763963"/>
            <a:ext cx="182563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-</a:t>
            </a:r>
          </a:p>
        </p:txBody>
      </p:sp>
      <p:sp>
        <p:nvSpPr>
          <p:cNvPr id="98315" name="WordArt 12"/>
          <p:cNvSpPr>
            <a:spLocks noChangeArrowheads="1" noChangeShapeType="1" noTextEdit="1"/>
          </p:cNvSpPr>
          <p:nvPr/>
        </p:nvSpPr>
        <p:spPr bwMode="auto">
          <a:xfrm>
            <a:off x="838200" y="3810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381000"/>
            <a:ext cx="8686800" cy="5745163"/>
          </a:xfrm>
        </p:spPr>
        <p:txBody>
          <a:bodyPr/>
          <a:lstStyle/>
          <a:p>
            <a:pPr eaLnBrk="1" hangingPunct="1"/>
            <a:r>
              <a:rPr lang="en-US" smtClean="0"/>
              <a:t>What did this study find?</a:t>
            </a:r>
          </a:p>
          <a:p>
            <a:pPr lvl="1" eaLnBrk="1" hangingPunct="1"/>
            <a:r>
              <a:rPr lang="en-US" smtClean="0">
                <a:solidFill>
                  <a:srgbClr val="66FFFF"/>
                </a:solidFill>
              </a:rPr>
              <a:t>It helped lead J.J. Thompson to realizing that this ray is negatively charged. (electron)</a:t>
            </a:r>
          </a:p>
        </p:txBody>
      </p:sp>
      <p:pic>
        <p:nvPicPr>
          <p:cNvPr id="99331" name="Picture 5" descr="cr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99333" name="AutoShape 6"/>
          <p:cNvSpPr>
            <a:spLocks noChangeArrowheads="1"/>
          </p:cNvSpPr>
          <p:nvPr/>
        </p:nvSpPr>
        <p:spPr bwMode="auto">
          <a:xfrm>
            <a:off x="2362200" y="3810000"/>
            <a:ext cx="4800600" cy="8382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Rectangle 7"/>
          <p:cNvSpPr>
            <a:spLocks noChangeArrowheads="1"/>
          </p:cNvSpPr>
          <p:nvPr/>
        </p:nvSpPr>
        <p:spPr bwMode="auto">
          <a:xfrm rot="10800000">
            <a:off x="5410200" y="4724400"/>
            <a:ext cx="914400" cy="1752600"/>
          </a:xfrm>
          <a:prstGeom prst="rect">
            <a:avLst/>
          </a:prstGeom>
          <a:solidFill>
            <a:srgbClr val="FF33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Text Box 8"/>
          <p:cNvSpPr txBox="1">
            <a:spLocks noChangeArrowheads="1"/>
          </p:cNvSpPr>
          <p:nvPr/>
        </p:nvSpPr>
        <p:spPr bwMode="auto">
          <a:xfrm rot="10912069" flipH="1">
            <a:off x="5487988" y="4754563"/>
            <a:ext cx="763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9336" name="Text Box 9"/>
          <p:cNvSpPr txBox="1">
            <a:spLocks noChangeArrowheads="1"/>
          </p:cNvSpPr>
          <p:nvPr/>
        </p:nvSpPr>
        <p:spPr bwMode="auto">
          <a:xfrm rot="10728691" flipH="1">
            <a:off x="5561013" y="581977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99337" name="Freeform 10"/>
          <p:cNvSpPr>
            <a:spLocks/>
          </p:cNvSpPr>
          <p:nvPr/>
        </p:nvSpPr>
        <p:spPr bwMode="auto">
          <a:xfrm flipV="1">
            <a:off x="2362200" y="4038600"/>
            <a:ext cx="4894263" cy="498475"/>
          </a:xfrm>
          <a:custGeom>
            <a:avLst/>
            <a:gdLst>
              <a:gd name="T0" fmla="*/ 2147483647 w 3083"/>
              <a:gd name="T1" fmla="*/ 2147483647 h 334"/>
              <a:gd name="T2" fmla="*/ 2147483647 w 3083"/>
              <a:gd name="T3" fmla="*/ 2147483647 h 334"/>
              <a:gd name="T4" fmla="*/ 2147483647 w 3083"/>
              <a:gd name="T5" fmla="*/ 2147483647 h 334"/>
              <a:gd name="T6" fmla="*/ 2147483647 w 3083"/>
              <a:gd name="T7" fmla="*/ 2147483647 h 334"/>
              <a:gd name="T8" fmla="*/ 2147483647 w 3083"/>
              <a:gd name="T9" fmla="*/ 2147483647 h 334"/>
              <a:gd name="T10" fmla="*/ 2147483647 w 3083"/>
              <a:gd name="T11" fmla="*/ 2147483647 h 334"/>
              <a:gd name="T12" fmla="*/ 2147483647 w 3083"/>
              <a:gd name="T13" fmla="*/ 2147483647 h 334"/>
              <a:gd name="T14" fmla="*/ 2147483647 w 3083"/>
              <a:gd name="T15" fmla="*/ 2147483647 h 334"/>
              <a:gd name="T16" fmla="*/ 2147483647 w 3083"/>
              <a:gd name="T17" fmla="*/ 2147483647 h 334"/>
              <a:gd name="T18" fmla="*/ 2147483647 w 3083"/>
              <a:gd name="T19" fmla="*/ 2147483647 h 334"/>
              <a:gd name="T20" fmla="*/ 2147483647 w 3083"/>
              <a:gd name="T21" fmla="*/ 2147483647 h 334"/>
              <a:gd name="T22" fmla="*/ 2147483647 w 3083"/>
              <a:gd name="T23" fmla="*/ 2147483647 h 334"/>
              <a:gd name="T24" fmla="*/ 2147483647 w 3083"/>
              <a:gd name="T25" fmla="*/ 2147483647 h 334"/>
              <a:gd name="T26" fmla="*/ 2147483647 w 3083"/>
              <a:gd name="T27" fmla="*/ 2147483647 h 334"/>
              <a:gd name="T28" fmla="*/ 2147483647 w 3083"/>
              <a:gd name="T29" fmla="*/ 2147483647 h 334"/>
              <a:gd name="T30" fmla="*/ 2147483647 w 3083"/>
              <a:gd name="T31" fmla="*/ 2147483647 h 334"/>
              <a:gd name="T32" fmla="*/ 2147483647 w 3083"/>
              <a:gd name="T33" fmla="*/ 2147483647 h 334"/>
              <a:gd name="T34" fmla="*/ 2147483647 w 3083"/>
              <a:gd name="T35" fmla="*/ 2147483647 h 334"/>
              <a:gd name="T36" fmla="*/ 2147483647 w 3083"/>
              <a:gd name="T37" fmla="*/ 2147483647 h 334"/>
              <a:gd name="T38" fmla="*/ 2147483647 w 3083"/>
              <a:gd name="T39" fmla="*/ 2147483647 h 334"/>
              <a:gd name="T40" fmla="*/ 2147483647 w 3083"/>
              <a:gd name="T41" fmla="*/ 2147483647 h 334"/>
              <a:gd name="T42" fmla="*/ 2147483647 w 3083"/>
              <a:gd name="T43" fmla="*/ 2147483647 h 33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83"/>
              <a:gd name="T67" fmla="*/ 0 h 334"/>
              <a:gd name="T68" fmla="*/ 3083 w 3083"/>
              <a:gd name="T69" fmla="*/ 334 h 33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83" h="334">
                <a:moveTo>
                  <a:pt x="1002" y="156"/>
                </a:moveTo>
                <a:cubicBezTo>
                  <a:pt x="1225" y="85"/>
                  <a:pt x="1474" y="157"/>
                  <a:pt x="1708" y="131"/>
                </a:cubicBezTo>
                <a:cubicBezTo>
                  <a:pt x="1900" y="68"/>
                  <a:pt x="2011" y="70"/>
                  <a:pt x="2227" y="58"/>
                </a:cubicBezTo>
                <a:cubicBezTo>
                  <a:pt x="2306" y="54"/>
                  <a:pt x="2463" y="42"/>
                  <a:pt x="2463" y="42"/>
                </a:cubicBezTo>
                <a:cubicBezTo>
                  <a:pt x="2630" y="0"/>
                  <a:pt x="2803" y="8"/>
                  <a:pt x="2974" y="2"/>
                </a:cubicBezTo>
                <a:cubicBezTo>
                  <a:pt x="3001" y="5"/>
                  <a:pt x="3029" y="2"/>
                  <a:pt x="3055" y="10"/>
                </a:cubicBezTo>
                <a:cubicBezTo>
                  <a:pt x="3083" y="19"/>
                  <a:pt x="3066" y="63"/>
                  <a:pt x="3063" y="75"/>
                </a:cubicBezTo>
                <a:cubicBezTo>
                  <a:pt x="3054" y="112"/>
                  <a:pt x="2996" y="127"/>
                  <a:pt x="2966" y="148"/>
                </a:cubicBezTo>
                <a:cubicBezTo>
                  <a:pt x="2925" y="176"/>
                  <a:pt x="2760" y="171"/>
                  <a:pt x="2738" y="172"/>
                </a:cubicBezTo>
                <a:cubicBezTo>
                  <a:pt x="2660" y="175"/>
                  <a:pt x="2581" y="177"/>
                  <a:pt x="2503" y="180"/>
                </a:cubicBezTo>
                <a:cubicBezTo>
                  <a:pt x="2457" y="182"/>
                  <a:pt x="2411" y="186"/>
                  <a:pt x="2365" y="188"/>
                </a:cubicBezTo>
                <a:cubicBezTo>
                  <a:pt x="2257" y="194"/>
                  <a:pt x="2041" y="205"/>
                  <a:pt x="2041" y="205"/>
                </a:cubicBezTo>
                <a:cubicBezTo>
                  <a:pt x="1992" y="214"/>
                  <a:pt x="1944" y="222"/>
                  <a:pt x="1895" y="229"/>
                </a:cubicBezTo>
                <a:cubicBezTo>
                  <a:pt x="1756" y="273"/>
                  <a:pt x="1566" y="255"/>
                  <a:pt x="1424" y="261"/>
                </a:cubicBezTo>
                <a:cubicBezTo>
                  <a:pt x="1327" y="280"/>
                  <a:pt x="1364" y="268"/>
                  <a:pt x="1311" y="286"/>
                </a:cubicBezTo>
                <a:cubicBezTo>
                  <a:pt x="1217" y="273"/>
                  <a:pt x="1227" y="271"/>
                  <a:pt x="1092" y="286"/>
                </a:cubicBezTo>
                <a:cubicBezTo>
                  <a:pt x="1024" y="294"/>
                  <a:pt x="1063" y="299"/>
                  <a:pt x="1019" y="318"/>
                </a:cubicBezTo>
                <a:cubicBezTo>
                  <a:pt x="1003" y="325"/>
                  <a:pt x="970" y="334"/>
                  <a:pt x="970" y="334"/>
                </a:cubicBezTo>
                <a:cubicBezTo>
                  <a:pt x="670" y="331"/>
                  <a:pt x="369" y="334"/>
                  <a:pt x="69" y="326"/>
                </a:cubicBezTo>
                <a:cubicBezTo>
                  <a:pt x="52" y="326"/>
                  <a:pt x="21" y="310"/>
                  <a:pt x="21" y="310"/>
                </a:cubicBezTo>
                <a:cubicBezTo>
                  <a:pt x="0" y="248"/>
                  <a:pt x="17" y="148"/>
                  <a:pt x="102" y="148"/>
                </a:cubicBezTo>
                <a:cubicBezTo>
                  <a:pt x="426" y="148"/>
                  <a:pt x="751" y="148"/>
                  <a:pt x="1075" y="148"/>
                </a:cubicBezTo>
              </a:path>
            </a:pathLst>
          </a:custGeom>
          <a:solidFill>
            <a:srgbClr val="66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8" name="WordArt 11"/>
          <p:cNvSpPr>
            <a:spLocks noChangeArrowheads="1" noChangeShapeType="1" noTextEdit="1"/>
          </p:cNvSpPr>
          <p:nvPr/>
        </p:nvSpPr>
        <p:spPr bwMode="auto">
          <a:xfrm rot="5400000">
            <a:off x="8275637" y="3763963"/>
            <a:ext cx="182563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-</a:t>
            </a:r>
          </a:p>
        </p:txBody>
      </p:sp>
      <p:sp>
        <p:nvSpPr>
          <p:cNvPr id="99339" name="WordArt 12"/>
          <p:cNvSpPr>
            <a:spLocks noChangeArrowheads="1" noChangeShapeType="1" noTextEdit="1"/>
          </p:cNvSpPr>
          <p:nvPr/>
        </p:nvSpPr>
        <p:spPr bwMode="auto">
          <a:xfrm>
            <a:off x="838200" y="3810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+</a:t>
            </a:r>
          </a:p>
        </p:txBody>
      </p:sp>
      <p:sp>
        <p:nvSpPr>
          <p:cNvPr id="99340" name="TextBox 1"/>
          <p:cNvSpPr txBox="1">
            <a:spLocks noChangeArrowheads="1"/>
          </p:cNvSpPr>
          <p:nvPr/>
        </p:nvSpPr>
        <p:spPr bwMode="auto">
          <a:xfrm>
            <a:off x="330200" y="4537075"/>
            <a:ext cx="480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/>
              <a:t>Learn more: </a:t>
            </a:r>
            <a:r>
              <a:rPr lang="en-US" sz="2400">
                <a:hlinkClick r:id="rId3"/>
              </a:rPr>
              <a:t>http://explorable.com/cathode-ray-experiment.html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3" descr="63242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55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 descr="63242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55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01380" name="AutoShape 6"/>
          <p:cNvSpPr>
            <a:spLocks noChangeArrowheads="1"/>
          </p:cNvSpPr>
          <p:nvPr/>
        </p:nvSpPr>
        <p:spPr bwMode="auto">
          <a:xfrm>
            <a:off x="1447800" y="2743200"/>
            <a:ext cx="6096000" cy="411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990000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"/>
            <a:ext cx="8153400" cy="5973763"/>
          </a:xfrm>
        </p:spPr>
        <p:txBody>
          <a:bodyPr/>
          <a:lstStyle/>
          <a:p>
            <a:r>
              <a:rPr lang="en-US" smtClean="0">
                <a:solidFill>
                  <a:srgbClr val="6699FF"/>
                </a:solidFill>
              </a:rPr>
              <a:t>Knowing that an atom had a charge was just the first step.  Scientists still didn’t know the structure of the atom.</a:t>
            </a:r>
            <a:r>
              <a:rPr lang="en-US" smtClean="0"/>
              <a:t>  </a:t>
            </a:r>
          </a:p>
        </p:txBody>
      </p:sp>
      <p:pic>
        <p:nvPicPr>
          <p:cNvPr id="102403" name="Picture 3" descr="63242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55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02405" name="AutoShape 6"/>
          <p:cNvSpPr>
            <a:spLocks noChangeArrowheads="1"/>
          </p:cNvSpPr>
          <p:nvPr/>
        </p:nvSpPr>
        <p:spPr bwMode="auto">
          <a:xfrm>
            <a:off x="1447800" y="2743200"/>
            <a:ext cx="6096000" cy="411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990000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"/>
            <a:ext cx="8153400" cy="5973763"/>
          </a:xfrm>
        </p:spPr>
        <p:txBody>
          <a:bodyPr/>
          <a:lstStyle/>
          <a:p>
            <a:r>
              <a:rPr lang="en-US" smtClean="0">
                <a:solidFill>
                  <a:srgbClr val="CCCCFF"/>
                </a:solidFill>
              </a:rPr>
              <a:t>Knowing that an atom had a charge was just the first step.  Scientists still didn’t know the structure of the atom.</a:t>
            </a:r>
            <a:r>
              <a:rPr lang="en-US" smtClean="0"/>
              <a:t>  </a:t>
            </a:r>
          </a:p>
          <a:p>
            <a:pPr lvl="1"/>
            <a:r>
              <a:rPr lang="en-US" smtClean="0">
                <a:solidFill>
                  <a:srgbClr val="6699FF"/>
                </a:solidFill>
              </a:rPr>
              <a:t>J.J. Thompsons early plum pudding model of an atom.</a:t>
            </a:r>
            <a:r>
              <a:rPr lang="en-US" smtClean="0"/>
              <a:t>  </a:t>
            </a:r>
            <a:endParaRPr lang="en-US" smtClean="0">
              <a:solidFill>
                <a:srgbClr val="FF3300"/>
              </a:solidFill>
            </a:endParaRPr>
          </a:p>
        </p:txBody>
      </p:sp>
      <p:pic>
        <p:nvPicPr>
          <p:cNvPr id="103427" name="Picture 3" descr="63242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55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"/>
            <a:ext cx="8153400" cy="5973763"/>
          </a:xfrm>
        </p:spPr>
        <p:txBody>
          <a:bodyPr/>
          <a:lstStyle/>
          <a:p>
            <a:r>
              <a:rPr lang="en-US" smtClean="0"/>
              <a:t>Knowing that an atom had a charge was just the first step.  Scientists still didn’t know the structure of the atom.  </a:t>
            </a:r>
          </a:p>
          <a:p>
            <a:pPr lvl="1"/>
            <a:r>
              <a:rPr lang="en-US" smtClean="0"/>
              <a:t>J.J. Thompsons early plum pudding model of an atom.  </a:t>
            </a:r>
            <a:r>
              <a:rPr lang="en-US" smtClean="0">
                <a:solidFill>
                  <a:srgbClr val="FF3300"/>
                </a:solidFill>
              </a:rPr>
              <a:t>(This was incorrect) </a:t>
            </a:r>
          </a:p>
        </p:txBody>
      </p:sp>
      <p:pic>
        <p:nvPicPr>
          <p:cNvPr id="104451" name="Picture 3" descr="63242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55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04453" name="AutoShape 6"/>
          <p:cNvSpPr>
            <a:spLocks noChangeArrowheads="1"/>
          </p:cNvSpPr>
          <p:nvPr/>
        </p:nvSpPr>
        <p:spPr bwMode="auto">
          <a:xfrm>
            <a:off x="1447800" y="2743200"/>
            <a:ext cx="6096000" cy="411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990000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/>
              <a:t>Atoms worksheet available.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2878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3989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AutoShape 5"/>
          <p:cNvSpPr>
            <a:spLocks noChangeArrowheads="1"/>
          </p:cNvSpPr>
          <p:nvPr/>
        </p:nvSpPr>
        <p:spPr bwMode="auto">
          <a:xfrm>
            <a:off x="2286000" y="2667000"/>
            <a:ext cx="1905000" cy="1676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FF">
                  <a:alpha val="35001"/>
                </a:srgbClr>
              </a:gs>
              <a:gs pos="100000">
                <a:srgbClr val="5E2F76">
                  <a:alpha val="37000"/>
                </a:srgbClr>
              </a:gs>
            </a:gsLst>
            <a:lin ang="5400000" scaled="1"/>
          </a:gra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Activity! Bringing things down to size.</a:t>
            </a:r>
          </a:p>
          <a:p>
            <a:pPr lvl="1" eaLnBrk="1" hangingPunct="1"/>
            <a:r>
              <a:rPr lang="en-US" smtClean="0"/>
              <a:t>Take one sheet of paper 8 by 11.</a:t>
            </a:r>
          </a:p>
          <a:p>
            <a:pPr lvl="1" eaLnBrk="1" hangingPunct="1"/>
            <a:endParaRPr lang="en-US" smtClean="0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305800" cy="5715000"/>
          </a:xfrm>
        </p:spPr>
        <p:txBody>
          <a:bodyPr/>
          <a:lstStyle/>
          <a:p>
            <a:pPr eaLnBrk="1" hangingPunct="1"/>
            <a:r>
              <a:rPr lang="en-US" sz="2800" smtClean="0"/>
              <a:t>Ernest Rutherford’s experiment used particles and reflection to determine the structure of the atom.</a:t>
            </a:r>
          </a:p>
          <a:p>
            <a:pPr lvl="1" eaLnBrk="1" hangingPunct="1"/>
            <a:r>
              <a:rPr lang="en-US" sz="2400" smtClean="0"/>
              <a:t>What is the mystery shape in the next slide, using your knowledge of reflection?</a:t>
            </a:r>
          </a:p>
        </p:txBody>
      </p:sp>
      <p:pic>
        <p:nvPicPr>
          <p:cNvPr id="10649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667000"/>
            <a:ext cx="8382000" cy="3914775"/>
          </a:xfrm>
          <a:ln w="76200" cmpd="tri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6500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06501" name="Rectangle 9"/>
          <p:cNvSpPr>
            <a:spLocks noChangeArrowheads="1"/>
          </p:cNvSpPr>
          <p:nvPr/>
        </p:nvSpPr>
        <p:spPr bwMode="auto">
          <a:xfrm>
            <a:off x="1143000" y="1828800"/>
            <a:ext cx="7620000" cy="685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8305800" cy="5715000"/>
          </a:xfrm>
        </p:spPr>
        <p:txBody>
          <a:bodyPr/>
          <a:lstStyle/>
          <a:p>
            <a:pPr eaLnBrk="1" hangingPunct="1"/>
            <a:r>
              <a:rPr lang="en-US" sz="2800" smtClean="0"/>
              <a:t>Ernest Rutherford’s experiment used particles and reflection to determine the structure of the atom.</a:t>
            </a:r>
          </a:p>
          <a:p>
            <a:pPr lvl="1" eaLnBrk="1" hangingPunct="1"/>
            <a:r>
              <a:rPr lang="en-US" sz="2400" smtClean="0">
                <a:solidFill>
                  <a:srgbClr val="6699FF"/>
                </a:solidFill>
              </a:rPr>
              <a:t>What is the mystery shape in the next slide.  Use your knowledge of reflection?</a:t>
            </a:r>
          </a:p>
        </p:txBody>
      </p:sp>
      <p:pic>
        <p:nvPicPr>
          <p:cNvPr id="107523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667000"/>
            <a:ext cx="8382000" cy="3914775"/>
          </a:xfrm>
          <a:ln w="76200" cmpd="tri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r>
              <a:rPr lang="en-US" smtClean="0"/>
              <a:t>Try and guess the mystery shape below based on how objects would reflect off it.</a:t>
            </a: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265738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8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01000" cy="5897563"/>
          </a:xfrm>
        </p:spPr>
        <p:txBody>
          <a:bodyPr/>
          <a:lstStyle/>
          <a:p>
            <a:r>
              <a:rPr lang="en-US" smtClean="0">
                <a:solidFill>
                  <a:srgbClr val="6699FF"/>
                </a:solidFill>
              </a:rPr>
              <a:t>Answer!</a:t>
            </a: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257800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2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4582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An Atom is the smallest part of an element which can take part in a chemical reaction.</a:t>
            </a:r>
          </a:p>
        </p:txBody>
      </p:sp>
      <p:pic>
        <p:nvPicPr>
          <p:cNvPr id="16691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8382000" cy="5103813"/>
          </a:xfrm>
          <a:ln w="76200">
            <a:solidFill>
              <a:srgbClr val="000000"/>
            </a:solidFill>
          </a:ln>
        </p:spPr>
      </p:pic>
      <p:sp>
        <p:nvSpPr>
          <p:cNvPr id="166916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atom consists of three fundamental particles </a:t>
            </a:r>
          </a:p>
          <a:p>
            <a:pPr lvl="1" eaLnBrk="1" hangingPunct="1">
              <a:defRPr/>
            </a:pPr>
            <a:r>
              <a:rPr lang="en-US" smtClean="0"/>
              <a:t>-</a:t>
            </a:r>
          </a:p>
          <a:p>
            <a:pPr lvl="1" eaLnBrk="1" hangingPunct="1">
              <a:defRPr/>
            </a:pPr>
            <a:r>
              <a:rPr lang="en-US" smtClean="0"/>
              <a:t>-</a:t>
            </a:r>
          </a:p>
          <a:p>
            <a:pPr lvl="1" eaLnBrk="1" hangingPunct="1">
              <a:defRPr/>
            </a:pPr>
            <a:r>
              <a:rPr lang="en-US" smtClean="0"/>
              <a:t>-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167939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8534400" cy="34480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0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67941" name="Rectangle 9"/>
          <p:cNvSpPr>
            <a:spLocks noChangeArrowheads="1"/>
          </p:cNvSpPr>
          <p:nvPr/>
        </p:nvSpPr>
        <p:spPr bwMode="auto">
          <a:xfrm>
            <a:off x="838200" y="3505200"/>
            <a:ext cx="1752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42" name="Rectangle 10"/>
          <p:cNvSpPr>
            <a:spLocks noChangeArrowheads="1"/>
          </p:cNvSpPr>
          <p:nvPr/>
        </p:nvSpPr>
        <p:spPr bwMode="auto">
          <a:xfrm>
            <a:off x="4572000" y="38100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43" name="Rectangle 11"/>
          <p:cNvSpPr>
            <a:spLocks noChangeArrowheads="1"/>
          </p:cNvSpPr>
          <p:nvPr/>
        </p:nvSpPr>
        <p:spPr bwMode="auto">
          <a:xfrm>
            <a:off x="4876800" y="52578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44" name="Rectangle 12"/>
          <p:cNvSpPr>
            <a:spLocks noChangeArrowheads="1"/>
          </p:cNvSpPr>
          <p:nvPr/>
        </p:nvSpPr>
        <p:spPr bwMode="auto">
          <a:xfrm>
            <a:off x="2438400" y="52578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79248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Proton  + (positive charge)</a:t>
            </a:r>
          </a:p>
        </p:txBody>
      </p:sp>
      <p:pic>
        <p:nvPicPr>
          <p:cNvPr id="168963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53530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4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68965" name="Rectangle 9"/>
          <p:cNvSpPr>
            <a:spLocks noChangeArrowheads="1"/>
          </p:cNvSpPr>
          <p:nvPr/>
        </p:nvSpPr>
        <p:spPr bwMode="auto">
          <a:xfrm>
            <a:off x="838200" y="20574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6" name="Rectangle 10"/>
          <p:cNvSpPr>
            <a:spLocks noChangeArrowheads="1"/>
          </p:cNvSpPr>
          <p:nvPr/>
        </p:nvSpPr>
        <p:spPr bwMode="auto">
          <a:xfrm>
            <a:off x="4495800" y="25146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Rectangle 11"/>
          <p:cNvSpPr>
            <a:spLocks noChangeArrowheads="1"/>
          </p:cNvSpPr>
          <p:nvPr/>
        </p:nvSpPr>
        <p:spPr bwMode="auto">
          <a:xfrm>
            <a:off x="4800600" y="48006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Rectangle 12"/>
          <p:cNvSpPr>
            <a:spLocks noChangeArrowheads="1"/>
          </p:cNvSpPr>
          <p:nvPr/>
        </p:nvSpPr>
        <p:spPr bwMode="auto">
          <a:xfrm>
            <a:off x="2362200" y="48006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Proton  + (positive charge)</a:t>
            </a:r>
          </a:p>
        </p:txBody>
      </p:sp>
      <p:pic>
        <p:nvPicPr>
          <p:cNvPr id="169987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53530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8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69989" name="Rectangle 6"/>
          <p:cNvSpPr>
            <a:spLocks noChangeArrowheads="1"/>
          </p:cNvSpPr>
          <p:nvPr/>
        </p:nvSpPr>
        <p:spPr bwMode="auto">
          <a:xfrm>
            <a:off x="838200" y="20574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0" name="Rectangle 7"/>
          <p:cNvSpPr>
            <a:spLocks noChangeArrowheads="1"/>
          </p:cNvSpPr>
          <p:nvPr/>
        </p:nvSpPr>
        <p:spPr bwMode="auto">
          <a:xfrm>
            <a:off x="4495800" y="25146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1" name="Rectangle 9"/>
          <p:cNvSpPr>
            <a:spLocks noChangeArrowheads="1"/>
          </p:cNvSpPr>
          <p:nvPr/>
        </p:nvSpPr>
        <p:spPr bwMode="auto">
          <a:xfrm>
            <a:off x="2362200" y="48006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Proton  + (positive charge)</a:t>
            </a:r>
          </a:p>
        </p:txBody>
      </p:sp>
      <p:pic>
        <p:nvPicPr>
          <p:cNvPr id="171011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53530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2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71013" name="Rectangle 6"/>
          <p:cNvSpPr>
            <a:spLocks noChangeArrowheads="1"/>
          </p:cNvSpPr>
          <p:nvPr/>
        </p:nvSpPr>
        <p:spPr bwMode="auto">
          <a:xfrm>
            <a:off x="838200" y="20574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Rectangle 7"/>
          <p:cNvSpPr>
            <a:spLocks noChangeArrowheads="1"/>
          </p:cNvSpPr>
          <p:nvPr/>
        </p:nvSpPr>
        <p:spPr bwMode="auto">
          <a:xfrm>
            <a:off x="4495800" y="25146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Rectangle 8"/>
          <p:cNvSpPr>
            <a:spLocks noChangeArrowheads="1"/>
          </p:cNvSpPr>
          <p:nvPr/>
        </p:nvSpPr>
        <p:spPr bwMode="auto">
          <a:xfrm>
            <a:off x="2362200" y="48006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4419600" y="35814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accent2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Proton  + (positive charge)</a:t>
            </a:r>
          </a:p>
        </p:txBody>
      </p:sp>
      <p:pic>
        <p:nvPicPr>
          <p:cNvPr id="172035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53530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6" name="Oval 5"/>
          <p:cNvSpPr>
            <a:spLocks noChangeArrowheads="1"/>
          </p:cNvSpPr>
          <p:nvPr/>
        </p:nvSpPr>
        <p:spPr bwMode="auto">
          <a:xfrm>
            <a:off x="3657600" y="3276600"/>
            <a:ext cx="762000" cy="609600"/>
          </a:xfrm>
          <a:prstGeom prst="ellips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7" name="Oval 6"/>
          <p:cNvSpPr>
            <a:spLocks noChangeArrowheads="1"/>
          </p:cNvSpPr>
          <p:nvPr/>
        </p:nvSpPr>
        <p:spPr bwMode="auto">
          <a:xfrm>
            <a:off x="4419600" y="3733800"/>
            <a:ext cx="762000" cy="609600"/>
          </a:xfrm>
          <a:prstGeom prst="ellips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8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72039" name="Rectangle 8"/>
          <p:cNvSpPr>
            <a:spLocks noChangeArrowheads="1"/>
          </p:cNvSpPr>
          <p:nvPr/>
        </p:nvSpPr>
        <p:spPr bwMode="auto">
          <a:xfrm>
            <a:off x="2362200" y="48006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2040" name="Rectangle 9"/>
          <p:cNvSpPr>
            <a:spLocks noChangeArrowheads="1"/>
          </p:cNvSpPr>
          <p:nvPr/>
        </p:nvSpPr>
        <p:spPr bwMode="auto">
          <a:xfrm>
            <a:off x="4495800" y="25146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2041" name="Rectangle 10"/>
          <p:cNvSpPr>
            <a:spLocks noChangeArrowheads="1"/>
          </p:cNvSpPr>
          <p:nvPr/>
        </p:nvSpPr>
        <p:spPr bwMode="auto">
          <a:xfrm>
            <a:off x="838200" y="20574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Activity! Bringing things down to size.</a:t>
            </a:r>
          </a:p>
          <a:p>
            <a:pPr lvl="1" eaLnBrk="1" hangingPunct="1"/>
            <a:r>
              <a:rPr lang="en-US" smtClean="0"/>
              <a:t>Take one sheet of paper 8 by 11.</a:t>
            </a:r>
          </a:p>
          <a:p>
            <a:pPr lvl="1" eaLnBrk="1" hangingPunct="1"/>
            <a:r>
              <a:rPr lang="en-US" smtClean="0">
                <a:solidFill>
                  <a:srgbClr val="6699FF"/>
                </a:solidFill>
              </a:rPr>
              <a:t>Cut it in half as precisely as possible. 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0772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Proton  + (positive charge)</a:t>
            </a:r>
          </a:p>
        </p:txBody>
      </p:sp>
      <p:pic>
        <p:nvPicPr>
          <p:cNvPr id="173059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53530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0" name="Oval 5"/>
          <p:cNvSpPr>
            <a:spLocks noChangeArrowheads="1"/>
          </p:cNvSpPr>
          <p:nvPr/>
        </p:nvSpPr>
        <p:spPr bwMode="auto">
          <a:xfrm>
            <a:off x="3657600" y="3276600"/>
            <a:ext cx="762000" cy="609600"/>
          </a:xfrm>
          <a:prstGeom prst="ellips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1" name="Oval 6"/>
          <p:cNvSpPr>
            <a:spLocks noChangeArrowheads="1"/>
          </p:cNvSpPr>
          <p:nvPr/>
        </p:nvSpPr>
        <p:spPr bwMode="auto">
          <a:xfrm>
            <a:off x="4419600" y="3733800"/>
            <a:ext cx="762000" cy="609600"/>
          </a:xfrm>
          <a:prstGeom prst="ellips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2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73063" name="Rectangle 8"/>
          <p:cNvSpPr>
            <a:spLocks noChangeArrowheads="1"/>
          </p:cNvSpPr>
          <p:nvPr/>
        </p:nvSpPr>
        <p:spPr bwMode="auto">
          <a:xfrm>
            <a:off x="2362200" y="48006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64" name="Rectangle 9"/>
          <p:cNvSpPr>
            <a:spLocks noChangeArrowheads="1"/>
          </p:cNvSpPr>
          <p:nvPr/>
        </p:nvSpPr>
        <p:spPr bwMode="auto">
          <a:xfrm>
            <a:off x="4495800" y="25146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Rectangle 10"/>
          <p:cNvSpPr>
            <a:spLocks noChangeArrowheads="1"/>
          </p:cNvSpPr>
          <p:nvPr/>
        </p:nvSpPr>
        <p:spPr bwMode="auto">
          <a:xfrm>
            <a:off x="838200" y="20574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66" name="Text Box 11"/>
          <p:cNvSpPr txBox="1">
            <a:spLocks noChangeArrowheads="1"/>
          </p:cNvSpPr>
          <p:nvPr/>
        </p:nvSpPr>
        <p:spPr bwMode="auto">
          <a:xfrm>
            <a:off x="4495800" y="35052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73067" name="Text Box 12"/>
          <p:cNvSpPr txBox="1">
            <a:spLocks noChangeArrowheads="1"/>
          </p:cNvSpPr>
          <p:nvPr/>
        </p:nvSpPr>
        <p:spPr bwMode="auto">
          <a:xfrm>
            <a:off x="3733800" y="304800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accent2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0772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Proton  + (positive charge)</a:t>
            </a:r>
          </a:p>
        </p:txBody>
      </p:sp>
      <p:pic>
        <p:nvPicPr>
          <p:cNvPr id="173059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53530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0" name="Oval 5"/>
          <p:cNvSpPr>
            <a:spLocks noChangeArrowheads="1"/>
          </p:cNvSpPr>
          <p:nvPr/>
        </p:nvSpPr>
        <p:spPr bwMode="auto">
          <a:xfrm>
            <a:off x="3657600" y="3276600"/>
            <a:ext cx="762000" cy="609600"/>
          </a:xfrm>
          <a:prstGeom prst="ellips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1" name="Oval 6"/>
          <p:cNvSpPr>
            <a:spLocks noChangeArrowheads="1"/>
          </p:cNvSpPr>
          <p:nvPr/>
        </p:nvSpPr>
        <p:spPr bwMode="auto">
          <a:xfrm>
            <a:off x="4419600" y="3733800"/>
            <a:ext cx="762000" cy="609600"/>
          </a:xfrm>
          <a:prstGeom prst="ellips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2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73063" name="Rectangle 8"/>
          <p:cNvSpPr>
            <a:spLocks noChangeArrowheads="1"/>
          </p:cNvSpPr>
          <p:nvPr/>
        </p:nvSpPr>
        <p:spPr bwMode="auto">
          <a:xfrm>
            <a:off x="2362200" y="48006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64" name="Rectangle 9"/>
          <p:cNvSpPr>
            <a:spLocks noChangeArrowheads="1"/>
          </p:cNvSpPr>
          <p:nvPr/>
        </p:nvSpPr>
        <p:spPr bwMode="auto">
          <a:xfrm>
            <a:off x="4495800" y="25146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Rectangle 10"/>
          <p:cNvSpPr>
            <a:spLocks noChangeArrowheads="1"/>
          </p:cNvSpPr>
          <p:nvPr/>
        </p:nvSpPr>
        <p:spPr bwMode="auto">
          <a:xfrm>
            <a:off x="838200" y="20574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66" name="Text Box 11"/>
          <p:cNvSpPr txBox="1">
            <a:spLocks noChangeArrowheads="1"/>
          </p:cNvSpPr>
          <p:nvPr/>
        </p:nvSpPr>
        <p:spPr bwMode="auto">
          <a:xfrm>
            <a:off x="4495800" y="35052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73067" name="Text Box 12"/>
          <p:cNvSpPr txBox="1">
            <a:spLocks noChangeArrowheads="1"/>
          </p:cNvSpPr>
          <p:nvPr/>
        </p:nvSpPr>
        <p:spPr bwMode="auto">
          <a:xfrm>
            <a:off x="3733800" y="304800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" name="Rectangle 1"/>
          <p:cNvSpPr/>
          <p:nvPr/>
        </p:nvSpPr>
        <p:spPr>
          <a:xfrm>
            <a:off x="673303" y="2396748"/>
            <a:ext cx="80762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This atom will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lways have 2 Protons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0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Neutron 0 (neutral charge / no charge)</a:t>
            </a:r>
          </a:p>
        </p:txBody>
      </p:sp>
      <p:pic>
        <p:nvPicPr>
          <p:cNvPr id="174083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56578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4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74085" name="Rectangle 9"/>
          <p:cNvSpPr>
            <a:spLocks noChangeArrowheads="1"/>
          </p:cNvSpPr>
          <p:nvPr/>
        </p:nvSpPr>
        <p:spPr bwMode="auto">
          <a:xfrm>
            <a:off x="2362200" y="48006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86" name="Rectangle 10"/>
          <p:cNvSpPr>
            <a:spLocks noChangeArrowheads="1"/>
          </p:cNvSpPr>
          <p:nvPr/>
        </p:nvSpPr>
        <p:spPr bwMode="auto">
          <a:xfrm>
            <a:off x="4495800" y="25146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87" name="Rectangle 11"/>
          <p:cNvSpPr>
            <a:spLocks noChangeArrowheads="1"/>
          </p:cNvSpPr>
          <p:nvPr/>
        </p:nvSpPr>
        <p:spPr bwMode="auto">
          <a:xfrm>
            <a:off x="838200" y="1981200"/>
            <a:ext cx="1752600" cy="3810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1534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Neutron 0 (neutral charge / no charge)</a:t>
            </a:r>
          </a:p>
        </p:txBody>
      </p:sp>
      <p:pic>
        <p:nvPicPr>
          <p:cNvPr id="175107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56578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8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75109" name="Rectangle 7"/>
          <p:cNvSpPr>
            <a:spLocks noChangeArrowheads="1"/>
          </p:cNvSpPr>
          <p:nvPr/>
        </p:nvSpPr>
        <p:spPr bwMode="auto">
          <a:xfrm>
            <a:off x="4495800" y="25146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0" name="Rectangle 8"/>
          <p:cNvSpPr>
            <a:spLocks noChangeArrowheads="1"/>
          </p:cNvSpPr>
          <p:nvPr/>
        </p:nvSpPr>
        <p:spPr bwMode="auto">
          <a:xfrm>
            <a:off x="838200" y="1981200"/>
            <a:ext cx="1752600" cy="3810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1534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Neutron 0 (neutral charge / no charge).</a:t>
            </a:r>
          </a:p>
        </p:txBody>
      </p:sp>
      <p:pic>
        <p:nvPicPr>
          <p:cNvPr id="176131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56578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2" name="Oval 5"/>
          <p:cNvSpPr>
            <a:spLocks noChangeArrowheads="1"/>
          </p:cNvSpPr>
          <p:nvPr/>
        </p:nvSpPr>
        <p:spPr bwMode="auto">
          <a:xfrm>
            <a:off x="4419600" y="3352800"/>
            <a:ext cx="838200" cy="609600"/>
          </a:xfrm>
          <a:prstGeom prst="ellips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3" name="Oval 7"/>
          <p:cNvSpPr>
            <a:spLocks noChangeArrowheads="1"/>
          </p:cNvSpPr>
          <p:nvPr/>
        </p:nvSpPr>
        <p:spPr bwMode="auto">
          <a:xfrm>
            <a:off x="3657600" y="3733800"/>
            <a:ext cx="914400" cy="609600"/>
          </a:xfrm>
          <a:prstGeom prst="ellips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4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8686800" cy="5826125"/>
          </a:xfrm>
        </p:spPr>
        <p:txBody>
          <a:bodyPr/>
          <a:lstStyle/>
          <a:p>
            <a:pPr eaLnBrk="1" hangingPunct="1"/>
            <a:r>
              <a:rPr lang="en-US" sz="2800" smtClean="0"/>
              <a:t>Neutron: A particle that appears in the nucleus of all atoms except hydrogen. </a:t>
            </a:r>
          </a:p>
        </p:txBody>
      </p:sp>
      <p:sp>
        <p:nvSpPr>
          <p:cNvPr id="178179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304800"/>
            <a:ext cx="8686800" cy="5826125"/>
          </a:xfrm>
        </p:spPr>
        <p:txBody>
          <a:bodyPr/>
          <a:lstStyle/>
          <a:p>
            <a:pPr eaLnBrk="1" hangingPunct="1"/>
            <a:r>
              <a:rPr lang="en-US" sz="2800" smtClean="0"/>
              <a:t>Neutron: A particle that appears in the nucleus of all atoms except hydrogen. </a:t>
            </a:r>
          </a:p>
          <a:p>
            <a:pPr lvl="1" eaLnBrk="1" hangingPunct="1"/>
            <a:r>
              <a:rPr lang="en-US" sz="2400" smtClean="0">
                <a:solidFill>
                  <a:srgbClr val="CC99FF"/>
                </a:solidFill>
              </a:rPr>
              <a:t>Neutrons have no electrical charge and just a bit more mass than a proton.</a:t>
            </a:r>
          </a:p>
        </p:txBody>
      </p:sp>
      <p:sp>
        <p:nvSpPr>
          <p:cNvPr id="179203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304800"/>
            <a:ext cx="8686800" cy="5826125"/>
          </a:xfrm>
        </p:spPr>
        <p:txBody>
          <a:bodyPr/>
          <a:lstStyle/>
          <a:p>
            <a:pPr eaLnBrk="1" hangingPunct="1"/>
            <a:r>
              <a:rPr lang="en-US" sz="2800" smtClean="0"/>
              <a:t>Neutron: A particle that appears in the nucleus of all atoms except hydrogen. </a:t>
            </a:r>
          </a:p>
          <a:p>
            <a:pPr lvl="1" eaLnBrk="1" hangingPunct="1"/>
            <a:r>
              <a:rPr lang="en-US" sz="2400" smtClean="0">
                <a:solidFill>
                  <a:srgbClr val="CC99FF"/>
                </a:solidFill>
              </a:rPr>
              <a:t>Neutrons have no electrical charge and just a bit more mass than a proton.</a:t>
            </a:r>
          </a:p>
        </p:txBody>
      </p:sp>
      <p:sp>
        <p:nvSpPr>
          <p:cNvPr id="180227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180228" name="Picture 6" descr="http://images3.wikia.nocookie.net/__cb57886/icarly/images/d/d2/Spencer_and_Video_Store_Cle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534400" cy="3833813"/>
          </a:xfrm>
          <a:prstGeom prst="rect">
            <a:avLst/>
          </a:prstGeom>
          <a:noFill/>
          <a:ln w="5715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9" name="Oval 7"/>
          <p:cNvSpPr>
            <a:spLocks noChangeArrowheads="1"/>
          </p:cNvSpPr>
          <p:nvPr/>
        </p:nvSpPr>
        <p:spPr bwMode="auto">
          <a:xfrm>
            <a:off x="2286000" y="2895600"/>
            <a:ext cx="1600200" cy="1524000"/>
          </a:xfrm>
          <a:prstGeom prst="ellipse">
            <a:avLst/>
          </a:prstGeom>
          <a:solidFill>
            <a:srgbClr val="FF9933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0" name="Freeform 9"/>
          <p:cNvSpPr>
            <a:spLocks/>
          </p:cNvSpPr>
          <p:nvPr/>
        </p:nvSpPr>
        <p:spPr bwMode="auto">
          <a:xfrm>
            <a:off x="3810000" y="5029200"/>
            <a:ext cx="738188" cy="336550"/>
          </a:xfrm>
          <a:custGeom>
            <a:avLst/>
            <a:gdLst>
              <a:gd name="T0" fmla="*/ 2147483647 w 465"/>
              <a:gd name="T1" fmla="*/ 2147483647 h 212"/>
              <a:gd name="T2" fmla="*/ 2147483647 w 465"/>
              <a:gd name="T3" fmla="*/ 2147483647 h 212"/>
              <a:gd name="T4" fmla="*/ 2147483647 w 465"/>
              <a:gd name="T5" fmla="*/ 2147483647 h 212"/>
              <a:gd name="T6" fmla="*/ 2147483647 w 465"/>
              <a:gd name="T7" fmla="*/ 2147483647 h 212"/>
              <a:gd name="T8" fmla="*/ 2147483647 w 465"/>
              <a:gd name="T9" fmla="*/ 2147483647 h 212"/>
              <a:gd name="T10" fmla="*/ 2147483647 w 465"/>
              <a:gd name="T11" fmla="*/ 2147483647 h 212"/>
              <a:gd name="T12" fmla="*/ 2147483647 w 465"/>
              <a:gd name="T13" fmla="*/ 2147483647 h 212"/>
              <a:gd name="T14" fmla="*/ 2147483647 w 465"/>
              <a:gd name="T15" fmla="*/ 2147483647 h 212"/>
              <a:gd name="T16" fmla="*/ 2147483647 w 465"/>
              <a:gd name="T17" fmla="*/ 2147483647 h 212"/>
              <a:gd name="T18" fmla="*/ 2147483647 w 465"/>
              <a:gd name="T19" fmla="*/ 2147483647 h 212"/>
              <a:gd name="T20" fmla="*/ 2147483647 w 465"/>
              <a:gd name="T21" fmla="*/ 2147483647 h 212"/>
              <a:gd name="T22" fmla="*/ 2147483647 w 465"/>
              <a:gd name="T23" fmla="*/ 2147483647 h 212"/>
              <a:gd name="T24" fmla="*/ 2147483647 w 465"/>
              <a:gd name="T25" fmla="*/ 2147483647 h 212"/>
              <a:gd name="T26" fmla="*/ 2147483647 w 465"/>
              <a:gd name="T27" fmla="*/ 2147483647 h 212"/>
              <a:gd name="T28" fmla="*/ 2147483647 w 465"/>
              <a:gd name="T29" fmla="*/ 2147483647 h 2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5"/>
              <a:gd name="T46" fmla="*/ 0 h 212"/>
              <a:gd name="T47" fmla="*/ 465 w 465"/>
              <a:gd name="T48" fmla="*/ 212 h 2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5" h="212">
                <a:moveTo>
                  <a:pt x="75" y="56"/>
                </a:moveTo>
                <a:cubicBezTo>
                  <a:pt x="108" y="34"/>
                  <a:pt x="141" y="14"/>
                  <a:pt x="179" y="1"/>
                </a:cubicBezTo>
                <a:cubicBezTo>
                  <a:pt x="190" y="3"/>
                  <a:pt x="205" y="0"/>
                  <a:pt x="213" y="8"/>
                </a:cubicBezTo>
                <a:cubicBezTo>
                  <a:pt x="227" y="23"/>
                  <a:pt x="172" y="52"/>
                  <a:pt x="165" y="56"/>
                </a:cubicBezTo>
                <a:cubicBezTo>
                  <a:pt x="160" y="63"/>
                  <a:pt x="143" y="75"/>
                  <a:pt x="151" y="77"/>
                </a:cubicBezTo>
                <a:cubicBezTo>
                  <a:pt x="184" y="87"/>
                  <a:pt x="220" y="80"/>
                  <a:pt x="255" y="84"/>
                </a:cubicBezTo>
                <a:cubicBezTo>
                  <a:pt x="324" y="91"/>
                  <a:pt x="393" y="100"/>
                  <a:pt x="463" y="105"/>
                </a:cubicBezTo>
                <a:cubicBezTo>
                  <a:pt x="427" y="212"/>
                  <a:pt x="465" y="120"/>
                  <a:pt x="186" y="133"/>
                </a:cubicBezTo>
                <a:cubicBezTo>
                  <a:pt x="138" y="135"/>
                  <a:pt x="88" y="159"/>
                  <a:pt x="40" y="167"/>
                </a:cubicBezTo>
                <a:cubicBezTo>
                  <a:pt x="40" y="168"/>
                  <a:pt x="19" y="209"/>
                  <a:pt x="5" y="195"/>
                </a:cubicBezTo>
                <a:cubicBezTo>
                  <a:pt x="0" y="190"/>
                  <a:pt x="8" y="180"/>
                  <a:pt x="12" y="174"/>
                </a:cubicBezTo>
                <a:cubicBezTo>
                  <a:pt x="37" y="129"/>
                  <a:pt x="27" y="137"/>
                  <a:pt x="61" y="126"/>
                </a:cubicBezTo>
                <a:cubicBezTo>
                  <a:pt x="78" y="76"/>
                  <a:pt x="54" y="137"/>
                  <a:pt x="88" y="84"/>
                </a:cubicBezTo>
                <a:cubicBezTo>
                  <a:pt x="92" y="78"/>
                  <a:pt x="90" y="69"/>
                  <a:pt x="95" y="63"/>
                </a:cubicBezTo>
                <a:cubicBezTo>
                  <a:pt x="144" y="1"/>
                  <a:pt x="98" y="83"/>
                  <a:pt x="123" y="36"/>
                </a:cubicBezTo>
              </a:path>
            </a:pathLst>
          </a:custGeom>
          <a:solidFill>
            <a:srgbClr val="FF9933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231" name="Freeform 10"/>
          <p:cNvSpPr>
            <a:spLocks/>
          </p:cNvSpPr>
          <p:nvPr/>
        </p:nvSpPr>
        <p:spPr bwMode="auto">
          <a:xfrm>
            <a:off x="3733800" y="5105400"/>
            <a:ext cx="906463" cy="582613"/>
          </a:xfrm>
          <a:custGeom>
            <a:avLst/>
            <a:gdLst>
              <a:gd name="T0" fmla="*/ 2147483647 w 571"/>
              <a:gd name="T1" fmla="*/ 2147483647 h 367"/>
              <a:gd name="T2" fmla="*/ 2147483647 w 571"/>
              <a:gd name="T3" fmla="*/ 2147483647 h 367"/>
              <a:gd name="T4" fmla="*/ 2147483647 w 571"/>
              <a:gd name="T5" fmla="*/ 2147483647 h 367"/>
              <a:gd name="T6" fmla="*/ 2147483647 w 571"/>
              <a:gd name="T7" fmla="*/ 2147483647 h 367"/>
              <a:gd name="T8" fmla="*/ 2147483647 w 571"/>
              <a:gd name="T9" fmla="*/ 0 h 367"/>
              <a:gd name="T10" fmla="*/ 2147483647 w 571"/>
              <a:gd name="T11" fmla="*/ 2147483647 h 367"/>
              <a:gd name="T12" fmla="*/ 2147483647 w 571"/>
              <a:gd name="T13" fmla="*/ 2147483647 h 367"/>
              <a:gd name="T14" fmla="*/ 2147483647 w 571"/>
              <a:gd name="T15" fmla="*/ 2147483647 h 367"/>
              <a:gd name="T16" fmla="*/ 2147483647 w 571"/>
              <a:gd name="T17" fmla="*/ 2147483647 h 367"/>
              <a:gd name="T18" fmla="*/ 2147483647 w 571"/>
              <a:gd name="T19" fmla="*/ 2147483647 h 367"/>
              <a:gd name="T20" fmla="*/ 2147483647 w 571"/>
              <a:gd name="T21" fmla="*/ 2147483647 h 367"/>
              <a:gd name="T22" fmla="*/ 2147483647 w 571"/>
              <a:gd name="T23" fmla="*/ 2147483647 h 367"/>
              <a:gd name="T24" fmla="*/ 2147483647 w 571"/>
              <a:gd name="T25" fmla="*/ 2147483647 h 367"/>
              <a:gd name="T26" fmla="*/ 2147483647 w 571"/>
              <a:gd name="T27" fmla="*/ 2147483647 h 367"/>
              <a:gd name="T28" fmla="*/ 2147483647 w 571"/>
              <a:gd name="T29" fmla="*/ 2147483647 h 367"/>
              <a:gd name="T30" fmla="*/ 2147483647 w 571"/>
              <a:gd name="T31" fmla="*/ 2147483647 h 367"/>
              <a:gd name="T32" fmla="*/ 2147483647 w 571"/>
              <a:gd name="T33" fmla="*/ 2147483647 h 367"/>
              <a:gd name="T34" fmla="*/ 2147483647 w 571"/>
              <a:gd name="T35" fmla="*/ 2147483647 h 367"/>
              <a:gd name="T36" fmla="*/ 2147483647 w 571"/>
              <a:gd name="T37" fmla="*/ 2147483647 h 367"/>
              <a:gd name="T38" fmla="*/ 2147483647 w 571"/>
              <a:gd name="T39" fmla="*/ 2147483647 h 367"/>
              <a:gd name="T40" fmla="*/ 2147483647 w 571"/>
              <a:gd name="T41" fmla="*/ 2147483647 h 367"/>
              <a:gd name="T42" fmla="*/ 2147483647 w 571"/>
              <a:gd name="T43" fmla="*/ 2147483647 h 367"/>
              <a:gd name="T44" fmla="*/ 2147483647 w 571"/>
              <a:gd name="T45" fmla="*/ 2147483647 h 367"/>
              <a:gd name="T46" fmla="*/ 2147483647 w 571"/>
              <a:gd name="T47" fmla="*/ 2147483647 h 367"/>
              <a:gd name="T48" fmla="*/ 2147483647 w 571"/>
              <a:gd name="T49" fmla="*/ 2147483647 h 3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71"/>
              <a:gd name="T76" fmla="*/ 0 h 367"/>
              <a:gd name="T77" fmla="*/ 571 w 571"/>
              <a:gd name="T78" fmla="*/ 367 h 3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71" h="367">
                <a:moveTo>
                  <a:pt x="64" y="131"/>
                </a:moveTo>
                <a:cubicBezTo>
                  <a:pt x="91" y="128"/>
                  <a:pt x="134" y="126"/>
                  <a:pt x="161" y="111"/>
                </a:cubicBezTo>
                <a:cubicBezTo>
                  <a:pt x="176" y="103"/>
                  <a:pt x="189" y="92"/>
                  <a:pt x="203" y="83"/>
                </a:cubicBezTo>
                <a:cubicBezTo>
                  <a:pt x="210" y="78"/>
                  <a:pt x="224" y="69"/>
                  <a:pt x="224" y="69"/>
                </a:cubicBezTo>
                <a:cubicBezTo>
                  <a:pt x="247" y="35"/>
                  <a:pt x="286" y="21"/>
                  <a:pt x="321" y="0"/>
                </a:cubicBezTo>
                <a:cubicBezTo>
                  <a:pt x="336" y="4"/>
                  <a:pt x="353" y="3"/>
                  <a:pt x="349" y="27"/>
                </a:cubicBezTo>
                <a:cubicBezTo>
                  <a:pt x="345" y="51"/>
                  <a:pt x="293" y="76"/>
                  <a:pt x="293" y="76"/>
                </a:cubicBezTo>
                <a:cubicBezTo>
                  <a:pt x="288" y="83"/>
                  <a:pt x="271" y="93"/>
                  <a:pt x="279" y="97"/>
                </a:cubicBezTo>
                <a:cubicBezTo>
                  <a:pt x="292" y="103"/>
                  <a:pt x="307" y="93"/>
                  <a:pt x="321" y="90"/>
                </a:cubicBezTo>
                <a:cubicBezTo>
                  <a:pt x="355" y="83"/>
                  <a:pt x="379" y="66"/>
                  <a:pt x="411" y="55"/>
                </a:cubicBezTo>
                <a:cubicBezTo>
                  <a:pt x="450" y="57"/>
                  <a:pt x="490" y="54"/>
                  <a:pt x="529" y="62"/>
                </a:cubicBezTo>
                <a:cubicBezTo>
                  <a:pt x="548" y="66"/>
                  <a:pt x="545" y="103"/>
                  <a:pt x="536" y="111"/>
                </a:cubicBezTo>
                <a:cubicBezTo>
                  <a:pt x="525" y="120"/>
                  <a:pt x="495" y="124"/>
                  <a:pt x="495" y="124"/>
                </a:cubicBezTo>
                <a:cubicBezTo>
                  <a:pt x="488" y="129"/>
                  <a:pt x="474" y="130"/>
                  <a:pt x="474" y="138"/>
                </a:cubicBezTo>
                <a:cubicBezTo>
                  <a:pt x="474" y="145"/>
                  <a:pt x="488" y="131"/>
                  <a:pt x="495" y="131"/>
                </a:cubicBezTo>
                <a:cubicBezTo>
                  <a:pt x="520" y="131"/>
                  <a:pt x="546" y="136"/>
                  <a:pt x="571" y="138"/>
                </a:cubicBezTo>
                <a:cubicBezTo>
                  <a:pt x="561" y="189"/>
                  <a:pt x="544" y="202"/>
                  <a:pt x="495" y="215"/>
                </a:cubicBezTo>
                <a:cubicBezTo>
                  <a:pt x="516" y="247"/>
                  <a:pt x="502" y="249"/>
                  <a:pt x="474" y="263"/>
                </a:cubicBezTo>
                <a:cubicBezTo>
                  <a:pt x="422" y="289"/>
                  <a:pt x="366" y="286"/>
                  <a:pt x="307" y="291"/>
                </a:cubicBezTo>
                <a:cubicBezTo>
                  <a:pt x="276" y="301"/>
                  <a:pt x="255" y="323"/>
                  <a:pt x="224" y="333"/>
                </a:cubicBezTo>
                <a:cubicBezTo>
                  <a:pt x="201" y="355"/>
                  <a:pt x="184" y="357"/>
                  <a:pt x="155" y="367"/>
                </a:cubicBezTo>
                <a:cubicBezTo>
                  <a:pt x="116" y="365"/>
                  <a:pt x="76" y="364"/>
                  <a:pt x="37" y="360"/>
                </a:cubicBezTo>
                <a:cubicBezTo>
                  <a:pt x="0" y="356"/>
                  <a:pt x="17" y="342"/>
                  <a:pt x="23" y="305"/>
                </a:cubicBezTo>
                <a:cubicBezTo>
                  <a:pt x="29" y="266"/>
                  <a:pt x="39" y="231"/>
                  <a:pt x="50" y="194"/>
                </a:cubicBezTo>
                <a:cubicBezTo>
                  <a:pt x="59" y="166"/>
                  <a:pt x="74" y="160"/>
                  <a:pt x="64" y="131"/>
                </a:cubicBezTo>
                <a:close/>
              </a:path>
            </a:pathLst>
          </a:custGeom>
          <a:solidFill>
            <a:srgbClr val="FF9933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304800"/>
            <a:ext cx="8686800" cy="5826125"/>
          </a:xfrm>
        </p:spPr>
        <p:txBody>
          <a:bodyPr/>
          <a:lstStyle/>
          <a:p>
            <a:pPr eaLnBrk="1" hangingPunct="1"/>
            <a:r>
              <a:rPr lang="en-US" sz="2800" smtClean="0"/>
              <a:t>Neutron: A particle that appears in the nucleus of all atoms except hydrogen. </a:t>
            </a:r>
          </a:p>
          <a:p>
            <a:pPr lvl="1" eaLnBrk="1" hangingPunct="1"/>
            <a:r>
              <a:rPr lang="en-US" sz="2400" smtClean="0">
                <a:solidFill>
                  <a:srgbClr val="CC99FF"/>
                </a:solidFill>
              </a:rPr>
              <a:t>Neutrons have no electrical charge and just a bit more mass than a proton.</a:t>
            </a:r>
          </a:p>
          <a:p>
            <a:pPr lvl="1" eaLnBrk="1" hangingPunct="1"/>
            <a:r>
              <a:rPr lang="en-US" sz="2400" smtClean="0">
                <a:solidFill>
                  <a:srgbClr val="FF9933"/>
                </a:solidFill>
              </a:rPr>
              <a:t>A neutron walks into a video store.</a:t>
            </a:r>
          </a:p>
        </p:txBody>
      </p:sp>
      <p:sp>
        <p:nvSpPr>
          <p:cNvPr id="181251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181252" name="Picture 4" descr="http://images3.wikia.nocookie.net/__cb57886/icarly/images/d/d2/Spencer_and_Video_Store_Cle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534400" cy="3833813"/>
          </a:xfrm>
          <a:prstGeom prst="rect">
            <a:avLst/>
          </a:prstGeom>
          <a:noFill/>
          <a:ln w="5715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3" name="Oval 5"/>
          <p:cNvSpPr>
            <a:spLocks noChangeArrowheads="1"/>
          </p:cNvSpPr>
          <p:nvPr/>
        </p:nvSpPr>
        <p:spPr bwMode="auto">
          <a:xfrm>
            <a:off x="2286000" y="2895600"/>
            <a:ext cx="1600200" cy="1524000"/>
          </a:xfrm>
          <a:prstGeom prst="ellipse">
            <a:avLst/>
          </a:prstGeom>
          <a:solidFill>
            <a:srgbClr val="FF9933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Freeform 6"/>
          <p:cNvSpPr>
            <a:spLocks/>
          </p:cNvSpPr>
          <p:nvPr/>
        </p:nvSpPr>
        <p:spPr bwMode="auto">
          <a:xfrm>
            <a:off x="3810000" y="5029200"/>
            <a:ext cx="738188" cy="336550"/>
          </a:xfrm>
          <a:custGeom>
            <a:avLst/>
            <a:gdLst>
              <a:gd name="T0" fmla="*/ 2147483647 w 465"/>
              <a:gd name="T1" fmla="*/ 2147483647 h 212"/>
              <a:gd name="T2" fmla="*/ 2147483647 w 465"/>
              <a:gd name="T3" fmla="*/ 2147483647 h 212"/>
              <a:gd name="T4" fmla="*/ 2147483647 w 465"/>
              <a:gd name="T5" fmla="*/ 2147483647 h 212"/>
              <a:gd name="T6" fmla="*/ 2147483647 w 465"/>
              <a:gd name="T7" fmla="*/ 2147483647 h 212"/>
              <a:gd name="T8" fmla="*/ 2147483647 w 465"/>
              <a:gd name="T9" fmla="*/ 2147483647 h 212"/>
              <a:gd name="T10" fmla="*/ 2147483647 w 465"/>
              <a:gd name="T11" fmla="*/ 2147483647 h 212"/>
              <a:gd name="T12" fmla="*/ 2147483647 w 465"/>
              <a:gd name="T13" fmla="*/ 2147483647 h 212"/>
              <a:gd name="T14" fmla="*/ 2147483647 w 465"/>
              <a:gd name="T15" fmla="*/ 2147483647 h 212"/>
              <a:gd name="T16" fmla="*/ 2147483647 w 465"/>
              <a:gd name="T17" fmla="*/ 2147483647 h 212"/>
              <a:gd name="T18" fmla="*/ 2147483647 w 465"/>
              <a:gd name="T19" fmla="*/ 2147483647 h 212"/>
              <a:gd name="T20" fmla="*/ 2147483647 w 465"/>
              <a:gd name="T21" fmla="*/ 2147483647 h 212"/>
              <a:gd name="T22" fmla="*/ 2147483647 w 465"/>
              <a:gd name="T23" fmla="*/ 2147483647 h 212"/>
              <a:gd name="T24" fmla="*/ 2147483647 w 465"/>
              <a:gd name="T25" fmla="*/ 2147483647 h 212"/>
              <a:gd name="T26" fmla="*/ 2147483647 w 465"/>
              <a:gd name="T27" fmla="*/ 2147483647 h 212"/>
              <a:gd name="T28" fmla="*/ 2147483647 w 465"/>
              <a:gd name="T29" fmla="*/ 2147483647 h 2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5"/>
              <a:gd name="T46" fmla="*/ 0 h 212"/>
              <a:gd name="T47" fmla="*/ 465 w 465"/>
              <a:gd name="T48" fmla="*/ 212 h 2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5" h="212">
                <a:moveTo>
                  <a:pt x="75" y="56"/>
                </a:moveTo>
                <a:cubicBezTo>
                  <a:pt x="108" y="34"/>
                  <a:pt x="141" y="14"/>
                  <a:pt x="179" y="1"/>
                </a:cubicBezTo>
                <a:cubicBezTo>
                  <a:pt x="190" y="3"/>
                  <a:pt x="205" y="0"/>
                  <a:pt x="213" y="8"/>
                </a:cubicBezTo>
                <a:cubicBezTo>
                  <a:pt x="227" y="23"/>
                  <a:pt x="172" y="52"/>
                  <a:pt x="165" y="56"/>
                </a:cubicBezTo>
                <a:cubicBezTo>
                  <a:pt x="160" y="63"/>
                  <a:pt x="143" y="75"/>
                  <a:pt x="151" y="77"/>
                </a:cubicBezTo>
                <a:cubicBezTo>
                  <a:pt x="184" y="87"/>
                  <a:pt x="220" y="80"/>
                  <a:pt x="255" y="84"/>
                </a:cubicBezTo>
                <a:cubicBezTo>
                  <a:pt x="324" y="91"/>
                  <a:pt x="393" y="100"/>
                  <a:pt x="463" y="105"/>
                </a:cubicBezTo>
                <a:cubicBezTo>
                  <a:pt x="427" y="212"/>
                  <a:pt x="465" y="120"/>
                  <a:pt x="186" y="133"/>
                </a:cubicBezTo>
                <a:cubicBezTo>
                  <a:pt x="138" y="135"/>
                  <a:pt x="88" y="159"/>
                  <a:pt x="40" y="167"/>
                </a:cubicBezTo>
                <a:cubicBezTo>
                  <a:pt x="40" y="168"/>
                  <a:pt x="19" y="209"/>
                  <a:pt x="5" y="195"/>
                </a:cubicBezTo>
                <a:cubicBezTo>
                  <a:pt x="0" y="190"/>
                  <a:pt x="8" y="180"/>
                  <a:pt x="12" y="174"/>
                </a:cubicBezTo>
                <a:cubicBezTo>
                  <a:pt x="37" y="129"/>
                  <a:pt x="27" y="137"/>
                  <a:pt x="61" y="126"/>
                </a:cubicBezTo>
                <a:cubicBezTo>
                  <a:pt x="78" y="76"/>
                  <a:pt x="54" y="137"/>
                  <a:pt x="88" y="84"/>
                </a:cubicBezTo>
                <a:cubicBezTo>
                  <a:pt x="92" y="78"/>
                  <a:pt x="90" y="69"/>
                  <a:pt x="95" y="63"/>
                </a:cubicBezTo>
                <a:cubicBezTo>
                  <a:pt x="144" y="1"/>
                  <a:pt x="98" y="83"/>
                  <a:pt x="123" y="36"/>
                </a:cubicBezTo>
              </a:path>
            </a:pathLst>
          </a:custGeom>
          <a:solidFill>
            <a:srgbClr val="FF9933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55" name="Freeform 7"/>
          <p:cNvSpPr>
            <a:spLocks/>
          </p:cNvSpPr>
          <p:nvPr/>
        </p:nvSpPr>
        <p:spPr bwMode="auto">
          <a:xfrm>
            <a:off x="3733800" y="5105400"/>
            <a:ext cx="906463" cy="582613"/>
          </a:xfrm>
          <a:custGeom>
            <a:avLst/>
            <a:gdLst>
              <a:gd name="T0" fmla="*/ 2147483647 w 571"/>
              <a:gd name="T1" fmla="*/ 2147483647 h 367"/>
              <a:gd name="T2" fmla="*/ 2147483647 w 571"/>
              <a:gd name="T3" fmla="*/ 2147483647 h 367"/>
              <a:gd name="T4" fmla="*/ 2147483647 w 571"/>
              <a:gd name="T5" fmla="*/ 2147483647 h 367"/>
              <a:gd name="T6" fmla="*/ 2147483647 w 571"/>
              <a:gd name="T7" fmla="*/ 2147483647 h 367"/>
              <a:gd name="T8" fmla="*/ 2147483647 w 571"/>
              <a:gd name="T9" fmla="*/ 0 h 367"/>
              <a:gd name="T10" fmla="*/ 2147483647 w 571"/>
              <a:gd name="T11" fmla="*/ 2147483647 h 367"/>
              <a:gd name="T12" fmla="*/ 2147483647 w 571"/>
              <a:gd name="T13" fmla="*/ 2147483647 h 367"/>
              <a:gd name="T14" fmla="*/ 2147483647 w 571"/>
              <a:gd name="T15" fmla="*/ 2147483647 h 367"/>
              <a:gd name="T16" fmla="*/ 2147483647 w 571"/>
              <a:gd name="T17" fmla="*/ 2147483647 h 367"/>
              <a:gd name="T18" fmla="*/ 2147483647 w 571"/>
              <a:gd name="T19" fmla="*/ 2147483647 h 367"/>
              <a:gd name="T20" fmla="*/ 2147483647 w 571"/>
              <a:gd name="T21" fmla="*/ 2147483647 h 367"/>
              <a:gd name="T22" fmla="*/ 2147483647 w 571"/>
              <a:gd name="T23" fmla="*/ 2147483647 h 367"/>
              <a:gd name="T24" fmla="*/ 2147483647 w 571"/>
              <a:gd name="T25" fmla="*/ 2147483647 h 367"/>
              <a:gd name="T26" fmla="*/ 2147483647 w 571"/>
              <a:gd name="T27" fmla="*/ 2147483647 h 367"/>
              <a:gd name="T28" fmla="*/ 2147483647 w 571"/>
              <a:gd name="T29" fmla="*/ 2147483647 h 367"/>
              <a:gd name="T30" fmla="*/ 2147483647 w 571"/>
              <a:gd name="T31" fmla="*/ 2147483647 h 367"/>
              <a:gd name="T32" fmla="*/ 2147483647 w 571"/>
              <a:gd name="T33" fmla="*/ 2147483647 h 367"/>
              <a:gd name="T34" fmla="*/ 2147483647 w 571"/>
              <a:gd name="T35" fmla="*/ 2147483647 h 367"/>
              <a:gd name="T36" fmla="*/ 2147483647 w 571"/>
              <a:gd name="T37" fmla="*/ 2147483647 h 367"/>
              <a:gd name="T38" fmla="*/ 2147483647 w 571"/>
              <a:gd name="T39" fmla="*/ 2147483647 h 367"/>
              <a:gd name="T40" fmla="*/ 2147483647 w 571"/>
              <a:gd name="T41" fmla="*/ 2147483647 h 367"/>
              <a:gd name="T42" fmla="*/ 2147483647 w 571"/>
              <a:gd name="T43" fmla="*/ 2147483647 h 367"/>
              <a:gd name="T44" fmla="*/ 2147483647 w 571"/>
              <a:gd name="T45" fmla="*/ 2147483647 h 367"/>
              <a:gd name="T46" fmla="*/ 2147483647 w 571"/>
              <a:gd name="T47" fmla="*/ 2147483647 h 367"/>
              <a:gd name="T48" fmla="*/ 2147483647 w 571"/>
              <a:gd name="T49" fmla="*/ 2147483647 h 3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71"/>
              <a:gd name="T76" fmla="*/ 0 h 367"/>
              <a:gd name="T77" fmla="*/ 571 w 571"/>
              <a:gd name="T78" fmla="*/ 367 h 3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71" h="367">
                <a:moveTo>
                  <a:pt x="64" y="131"/>
                </a:moveTo>
                <a:cubicBezTo>
                  <a:pt x="91" y="128"/>
                  <a:pt x="134" y="126"/>
                  <a:pt x="161" y="111"/>
                </a:cubicBezTo>
                <a:cubicBezTo>
                  <a:pt x="176" y="103"/>
                  <a:pt x="189" y="92"/>
                  <a:pt x="203" y="83"/>
                </a:cubicBezTo>
                <a:cubicBezTo>
                  <a:pt x="210" y="78"/>
                  <a:pt x="224" y="69"/>
                  <a:pt x="224" y="69"/>
                </a:cubicBezTo>
                <a:cubicBezTo>
                  <a:pt x="247" y="35"/>
                  <a:pt x="286" y="21"/>
                  <a:pt x="321" y="0"/>
                </a:cubicBezTo>
                <a:cubicBezTo>
                  <a:pt x="336" y="4"/>
                  <a:pt x="353" y="3"/>
                  <a:pt x="349" y="27"/>
                </a:cubicBezTo>
                <a:cubicBezTo>
                  <a:pt x="345" y="51"/>
                  <a:pt x="293" y="76"/>
                  <a:pt x="293" y="76"/>
                </a:cubicBezTo>
                <a:cubicBezTo>
                  <a:pt x="288" y="83"/>
                  <a:pt x="271" y="93"/>
                  <a:pt x="279" y="97"/>
                </a:cubicBezTo>
                <a:cubicBezTo>
                  <a:pt x="292" y="103"/>
                  <a:pt x="307" y="93"/>
                  <a:pt x="321" y="90"/>
                </a:cubicBezTo>
                <a:cubicBezTo>
                  <a:pt x="355" y="83"/>
                  <a:pt x="379" y="66"/>
                  <a:pt x="411" y="55"/>
                </a:cubicBezTo>
                <a:cubicBezTo>
                  <a:pt x="450" y="57"/>
                  <a:pt x="490" y="54"/>
                  <a:pt x="529" y="62"/>
                </a:cubicBezTo>
                <a:cubicBezTo>
                  <a:pt x="548" y="66"/>
                  <a:pt x="545" y="103"/>
                  <a:pt x="536" y="111"/>
                </a:cubicBezTo>
                <a:cubicBezTo>
                  <a:pt x="525" y="120"/>
                  <a:pt x="495" y="124"/>
                  <a:pt x="495" y="124"/>
                </a:cubicBezTo>
                <a:cubicBezTo>
                  <a:pt x="488" y="129"/>
                  <a:pt x="474" y="130"/>
                  <a:pt x="474" y="138"/>
                </a:cubicBezTo>
                <a:cubicBezTo>
                  <a:pt x="474" y="145"/>
                  <a:pt x="488" y="131"/>
                  <a:pt x="495" y="131"/>
                </a:cubicBezTo>
                <a:cubicBezTo>
                  <a:pt x="520" y="131"/>
                  <a:pt x="546" y="136"/>
                  <a:pt x="571" y="138"/>
                </a:cubicBezTo>
                <a:cubicBezTo>
                  <a:pt x="561" y="189"/>
                  <a:pt x="544" y="202"/>
                  <a:pt x="495" y="215"/>
                </a:cubicBezTo>
                <a:cubicBezTo>
                  <a:pt x="516" y="247"/>
                  <a:pt x="502" y="249"/>
                  <a:pt x="474" y="263"/>
                </a:cubicBezTo>
                <a:cubicBezTo>
                  <a:pt x="422" y="289"/>
                  <a:pt x="366" y="286"/>
                  <a:pt x="307" y="291"/>
                </a:cubicBezTo>
                <a:cubicBezTo>
                  <a:pt x="276" y="301"/>
                  <a:pt x="255" y="323"/>
                  <a:pt x="224" y="333"/>
                </a:cubicBezTo>
                <a:cubicBezTo>
                  <a:pt x="201" y="355"/>
                  <a:pt x="184" y="357"/>
                  <a:pt x="155" y="367"/>
                </a:cubicBezTo>
                <a:cubicBezTo>
                  <a:pt x="116" y="365"/>
                  <a:pt x="76" y="364"/>
                  <a:pt x="37" y="360"/>
                </a:cubicBezTo>
                <a:cubicBezTo>
                  <a:pt x="0" y="356"/>
                  <a:pt x="17" y="342"/>
                  <a:pt x="23" y="305"/>
                </a:cubicBezTo>
                <a:cubicBezTo>
                  <a:pt x="29" y="266"/>
                  <a:pt x="39" y="231"/>
                  <a:pt x="50" y="194"/>
                </a:cubicBezTo>
                <a:cubicBezTo>
                  <a:pt x="59" y="166"/>
                  <a:pt x="74" y="160"/>
                  <a:pt x="64" y="131"/>
                </a:cubicBezTo>
                <a:close/>
              </a:path>
            </a:pathLst>
          </a:custGeom>
          <a:solidFill>
            <a:srgbClr val="FF9933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304800"/>
            <a:ext cx="8686800" cy="5826125"/>
          </a:xfrm>
        </p:spPr>
        <p:txBody>
          <a:bodyPr/>
          <a:lstStyle/>
          <a:p>
            <a:pPr eaLnBrk="1" hangingPunct="1"/>
            <a:r>
              <a:rPr lang="en-US" sz="2800" smtClean="0"/>
              <a:t>Neutron: A particle that appears in the nucleus of all atoms except hydrogen. </a:t>
            </a:r>
          </a:p>
          <a:p>
            <a:pPr lvl="1" eaLnBrk="1" hangingPunct="1"/>
            <a:r>
              <a:rPr lang="en-US" sz="2400" smtClean="0">
                <a:solidFill>
                  <a:srgbClr val="CC99FF"/>
                </a:solidFill>
              </a:rPr>
              <a:t>Neutrons have no electrical charge and just a bit more mass than a proton.</a:t>
            </a:r>
          </a:p>
          <a:p>
            <a:pPr lvl="1" eaLnBrk="1" hangingPunct="1"/>
            <a:r>
              <a:rPr lang="en-US" sz="2400" smtClean="0">
                <a:solidFill>
                  <a:srgbClr val="FFFF00"/>
                </a:solidFill>
              </a:rPr>
              <a:t>He asks the clerk “How much are the movies?”</a:t>
            </a:r>
          </a:p>
        </p:txBody>
      </p:sp>
      <p:sp>
        <p:nvSpPr>
          <p:cNvPr id="182275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182276" name="Picture 4" descr="http://images3.wikia.nocookie.net/__cb57886/icarly/images/d/d2/Spencer_and_Video_Store_Cle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534400" cy="3833813"/>
          </a:xfrm>
          <a:prstGeom prst="rect">
            <a:avLst/>
          </a:prstGeom>
          <a:noFill/>
          <a:ln w="5715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7" name="Oval 5"/>
          <p:cNvSpPr>
            <a:spLocks noChangeArrowheads="1"/>
          </p:cNvSpPr>
          <p:nvPr/>
        </p:nvSpPr>
        <p:spPr bwMode="auto">
          <a:xfrm>
            <a:off x="2286000" y="2895600"/>
            <a:ext cx="1600200" cy="1524000"/>
          </a:xfrm>
          <a:prstGeom prst="ellipse">
            <a:avLst/>
          </a:prstGeom>
          <a:solidFill>
            <a:srgbClr val="FF9933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278" name="Freeform 6"/>
          <p:cNvSpPr>
            <a:spLocks/>
          </p:cNvSpPr>
          <p:nvPr/>
        </p:nvSpPr>
        <p:spPr bwMode="auto">
          <a:xfrm>
            <a:off x="3810000" y="5029200"/>
            <a:ext cx="738188" cy="336550"/>
          </a:xfrm>
          <a:custGeom>
            <a:avLst/>
            <a:gdLst>
              <a:gd name="T0" fmla="*/ 2147483647 w 465"/>
              <a:gd name="T1" fmla="*/ 2147483647 h 212"/>
              <a:gd name="T2" fmla="*/ 2147483647 w 465"/>
              <a:gd name="T3" fmla="*/ 2147483647 h 212"/>
              <a:gd name="T4" fmla="*/ 2147483647 w 465"/>
              <a:gd name="T5" fmla="*/ 2147483647 h 212"/>
              <a:gd name="T6" fmla="*/ 2147483647 w 465"/>
              <a:gd name="T7" fmla="*/ 2147483647 h 212"/>
              <a:gd name="T8" fmla="*/ 2147483647 w 465"/>
              <a:gd name="T9" fmla="*/ 2147483647 h 212"/>
              <a:gd name="T10" fmla="*/ 2147483647 w 465"/>
              <a:gd name="T11" fmla="*/ 2147483647 h 212"/>
              <a:gd name="T12" fmla="*/ 2147483647 w 465"/>
              <a:gd name="T13" fmla="*/ 2147483647 h 212"/>
              <a:gd name="T14" fmla="*/ 2147483647 w 465"/>
              <a:gd name="T15" fmla="*/ 2147483647 h 212"/>
              <a:gd name="T16" fmla="*/ 2147483647 w 465"/>
              <a:gd name="T17" fmla="*/ 2147483647 h 212"/>
              <a:gd name="T18" fmla="*/ 2147483647 w 465"/>
              <a:gd name="T19" fmla="*/ 2147483647 h 212"/>
              <a:gd name="T20" fmla="*/ 2147483647 w 465"/>
              <a:gd name="T21" fmla="*/ 2147483647 h 212"/>
              <a:gd name="T22" fmla="*/ 2147483647 w 465"/>
              <a:gd name="T23" fmla="*/ 2147483647 h 212"/>
              <a:gd name="T24" fmla="*/ 2147483647 w 465"/>
              <a:gd name="T25" fmla="*/ 2147483647 h 212"/>
              <a:gd name="T26" fmla="*/ 2147483647 w 465"/>
              <a:gd name="T27" fmla="*/ 2147483647 h 212"/>
              <a:gd name="T28" fmla="*/ 2147483647 w 465"/>
              <a:gd name="T29" fmla="*/ 2147483647 h 2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5"/>
              <a:gd name="T46" fmla="*/ 0 h 212"/>
              <a:gd name="T47" fmla="*/ 465 w 465"/>
              <a:gd name="T48" fmla="*/ 212 h 2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5" h="212">
                <a:moveTo>
                  <a:pt x="75" y="56"/>
                </a:moveTo>
                <a:cubicBezTo>
                  <a:pt x="108" y="34"/>
                  <a:pt x="141" y="14"/>
                  <a:pt x="179" y="1"/>
                </a:cubicBezTo>
                <a:cubicBezTo>
                  <a:pt x="190" y="3"/>
                  <a:pt x="205" y="0"/>
                  <a:pt x="213" y="8"/>
                </a:cubicBezTo>
                <a:cubicBezTo>
                  <a:pt x="227" y="23"/>
                  <a:pt x="172" y="52"/>
                  <a:pt x="165" y="56"/>
                </a:cubicBezTo>
                <a:cubicBezTo>
                  <a:pt x="160" y="63"/>
                  <a:pt x="143" y="75"/>
                  <a:pt x="151" y="77"/>
                </a:cubicBezTo>
                <a:cubicBezTo>
                  <a:pt x="184" y="87"/>
                  <a:pt x="220" y="80"/>
                  <a:pt x="255" y="84"/>
                </a:cubicBezTo>
                <a:cubicBezTo>
                  <a:pt x="324" y="91"/>
                  <a:pt x="393" y="100"/>
                  <a:pt x="463" y="105"/>
                </a:cubicBezTo>
                <a:cubicBezTo>
                  <a:pt x="427" y="212"/>
                  <a:pt x="465" y="120"/>
                  <a:pt x="186" y="133"/>
                </a:cubicBezTo>
                <a:cubicBezTo>
                  <a:pt x="138" y="135"/>
                  <a:pt x="88" y="159"/>
                  <a:pt x="40" y="167"/>
                </a:cubicBezTo>
                <a:cubicBezTo>
                  <a:pt x="40" y="168"/>
                  <a:pt x="19" y="209"/>
                  <a:pt x="5" y="195"/>
                </a:cubicBezTo>
                <a:cubicBezTo>
                  <a:pt x="0" y="190"/>
                  <a:pt x="8" y="180"/>
                  <a:pt x="12" y="174"/>
                </a:cubicBezTo>
                <a:cubicBezTo>
                  <a:pt x="37" y="129"/>
                  <a:pt x="27" y="137"/>
                  <a:pt x="61" y="126"/>
                </a:cubicBezTo>
                <a:cubicBezTo>
                  <a:pt x="78" y="76"/>
                  <a:pt x="54" y="137"/>
                  <a:pt x="88" y="84"/>
                </a:cubicBezTo>
                <a:cubicBezTo>
                  <a:pt x="92" y="78"/>
                  <a:pt x="90" y="69"/>
                  <a:pt x="95" y="63"/>
                </a:cubicBezTo>
                <a:cubicBezTo>
                  <a:pt x="144" y="1"/>
                  <a:pt x="98" y="83"/>
                  <a:pt x="123" y="36"/>
                </a:cubicBezTo>
              </a:path>
            </a:pathLst>
          </a:custGeom>
          <a:solidFill>
            <a:srgbClr val="FF9933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79" name="Freeform 7"/>
          <p:cNvSpPr>
            <a:spLocks/>
          </p:cNvSpPr>
          <p:nvPr/>
        </p:nvSpPr>
        <p:spPr bwMode="auto">
          <a:xfrm>
            <a:off x="3733800" y="5105400"/>
            <a:ext cx="906463" cy="582613"/>
          </a:xfrm>
          <a:custGeom>
            <a:avLst/>
            <a:gdLst>
              <a:gd name="T0" fmla="*/ 2147483647 w 571"/>
              <a:gd name="T1" fmla="*/ 2147483647 h 367"/>
              <a:gd name="T2" fmla="*/ 2147483647 w 571"/>
              <a:gd name="T3" fmla="*/ 2147483647 h 367"/>
              <a:gd name="T4" fmla="*/ 2147483647 w 571"/>
              <a:gd name="T5" fmla="*/ 2147483647 h 367"/>
              <a:gd name="T6" fmla="*/ 2147483647 w 571"/>
              <a:gd name="T7" fmla="*/ 2147483647 h 367"/>
              <a:gd name="T8" fmla="*/ 2147483647 w 571"/>
              <a:gd name="T9" fmla="*/ 0 h 367"/>
              <a:gd name="T10" fmla="*/ 2147483647 w 571"/>
              <a:gd name="T11" fmla="*/ 2147483647 h 367"/>
              <a:gd name="T12" fmla="*/ 2147483647 w 571"/>
              <a:gd name="T13" fmla="*/ 2147483647 h 367"/>
              <a:gd name="T14" fmla="*/ 2147483647 w 571"/>
              <a:gd name="T15" fmla="*/ 2147483647 h 367"/>
              <a:gd name="T16" fmla="*/ 2147483647 w 571"/>
              <a:gd name="T17" fmla="*/ 2147483647 h 367"/>
              <a:gd name="T18" fmla="*/ 2147483647 w 571"/>
              <a:gd name="T19" fmla="*/ 2147483647 h 367"/>
              <a:gd name="T20" fmla="*/ 2147483647 w 571"/>
              <a:gd name="T21" fmla="*/ 2147483647 h 367"/>
              <a:gd name="T22" fmla="*/ 2147483647 w 571"/>
              <a:gd name="T23" fmla="*/ 2147483647 h 367"/>
              <a:gd name="T24" fmla="*/ 2147483647 w 571"/>
              <a:gd name="T25" fmla="*/ 2147483647 h 367"/>
              <a:gd name="T26" fmla="*/ 2147483647 w 571"/>
              <a:gd name="T27" fmla="*/ 2147483647 h 367"/>
              <a:gd name="T28" fmla="*/ 2147483647 w 571"/>
              <a:gd name="T29" fmla="*/ 2147483647 h 367"/>
              <a:gd name="T30" fmla="*/ 2147483647 w 571"/>
              <a:gd name="T31" fmla="*/ 2147483647 h 367"/>
              <a:gd name="T32" fmla="*/ 2147483647 w 571"/>
              <a:gd name="T33" fmla="*/ 2147483647 h 367"/>
              <a:gd name="T34" fmla="*/ 2147483647 w 571"/>
              <a:gd name="T35" fmla="*/ 2147483647 h 367"/>
              <a:gd name="T36" fmla="*/ 2147483647 w 571"/>
              <a:gd name="T37" fmla="*/ 2147483647 h 367"/>
              <a:gd name="T38" fmla="*/ 2147483647 w 571"/>
              <a:gd name="T39" fmla="*/ 2147483647 h 367"/>
              <a:gd name="T40" fmla="*/ 2147483647 w 571"/>
              <a:gd name="T41" fmla="*/ 2147483647 h 367"/>
              <a:gd name="T42" fmla="*/ 2147483647 w 571"/>
              <a:gd name="T43" fmla="*/ 2147483647 h 367"/>
              <a:gd name="T44" fmla="*/ 2147483647 w 571"/>
              <a:gd name="T45" fmla="*/ 2147483647 h 367"/>
              <a:gd name="T46" fmla="*/ 2147483647 w 571"/>
              <a:gd name="T47" fmla="*/ 2147483647 h 367"/>
              <a:gd name="T48" fmla="*/ 2147483647 w 571"/>
              <a:gd name="T49" fmla="*/ 2147483647 h 3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71"/>
              <a:gd name="T76" fmla="*/ 0 h 367"/>
              <a:gd name="T77" fmla="*/ 571 w 571"/>
              <a:gd name="T78" fmla="*/ 367 h 3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71" h="367">
                <a:moveTo>
                  <a:pt x="64" y="131"/>
                </a:moveTo>
                <a:cubicBezTo>
                  <a:pt x="91" y="128"/>
                  <a:pt x="134" y="126"/>
                  <a:pt x="161" y="111"/>
                </a:cubicBezTo>
                <a:cubicBezTo>
                  <a:pt x="176" y="103"/>
                  <a:pt x="189" y="92"/>
                  <a:pt x="203" y="83"/>
                </a:cubicBezTo>
                <a:cubicBezTo>
                  <a:pt x="210" y="78"/>
                  <a:pt x="224" y="69"/>
                  <a:pt x="224" y="69"/>
                </a:cubicBezTo>
                <a:cubicBezTo>
                  <a:pt x="247" y="35"/>
                  <a:pt x="286" y="21"/>
                  <a:pt x="321" y="0"/>
                </a:cubicBezTo>
                <a:cubicBezTo>
                  <a:pt x="336" y="4"/>
                  <a:pt x="353" y="3"/>
                  <a:pt x="349" y="27"/>
                </a:cubicBezTo>
                <a:cubicBezTo>
                  <a:pt x="345" y="51"/>
                  <a:pt x="293" y="76"/>
                  <a:pt x="293" y="76"/>
                </a:cubicBezTo>
                <a:cubicBezTo>
                  <a:pt x="288" y="83"/>
                  <a:pt x="271" y="93"/>
                  <a:pt x="279" y="97"/>
                </a:cubicBezTo>
                <a:cubicBezTo>
                  <a:pt x="292" y="103"/>
                  <a:pt x="307" y="93"/>
                  <a:pt x="321" y="90"/>
                </a:cubicBezTo>
                <a:cubicBezTo>
                  <a:pt x="355" y="83"/>
                  <a:pt x="379" y="66"/>
                  <a:pt x="411" y="55"/>
                </a:cubicBezTo>
                <a:cubicBezTo>
                  <a:pt x="450" y="57"/>
                  <a:pt x="490" y="54"/>
                  <a:pt x="529" y="62"/>
                </a:cubicBezTo>
                <a:cubicBezTo>
                  <a:pt x="548" y="66"/>
                  <a:pt x="545" y="103"/>
                  <a:pt x="536" y="111"/>
                </a:cubicBezTo>
                <a:cubicBezTo>
                  <a:pt x="525" y="120"/>
                  <a:pt x="495" y="124"/>
                  <a:pt x="495" y="124"/>
                </a:cubicBezTo>
                <a:cubicBezTo>
                  <a:pt x="488" y="129"/>
                  <a:pt x="474" y="130"/>
                  <a:pt x="474" y="138"/>
                </a:cubicBezTo>
                <a:cubicBezTo>
                  <a:pt x="474" y="145"/>
                  <a:pt x="488" y="131"/>
                  <a:pt x="495" y="131"/>
                </a:cubicBezTo>
                <a:cubicBezTo>
                  <a:pt x="520" y="131"/>
                  <a:pt x="546" y="136"/>
                  <a:pt x="571" y="138"/>
                </a:cubicBezTo>
                <a:cubicBezTo>
                  <a:pt x="561" y="189"/>
                  <a:pt x="544" y="202"/>
                  <a:pt x="495" y="215"/>
                </a:cubicBezTo>
                <a:cubicBezTo>
                  <a:pt x="516" y="247"/>
                  <a:pt x="502" y="249"/>
                  <a:pt x="474" y="263"/>
                </a:cubicBezTo>
                <a:cubicBezTo>
                  <a:pt x="422" y="289"/>
                  <a:pt x="366" y="286"/>
                  <a:pt x="307" y="291"/>
                </a:cubicBezTo>
                <a:cubicBezTo>
                  <a:pt x="276" y="301"/>
                  <a:pt x="255" y="323"/>
                  <a:pt x="224" y="333"/>
                </a:cubicBezTo>
                <a:cubicBezTo>
                  <a:pt x="201" y="355"/>
                  <a:pt x="184" y="357"/>
                  <a:pt x="155" y="367"/>
                </a:cubicBezTo>
                <a:cubicBezTo>
                  <a:pt x="116" y="365"/>
                  <a:pt x="76" y="364"/>
                  <a:pt x="37" y="360"/>
                </a:cubicBezTo>
                <a:cubicBezTo>
                  <a:pt x="0" y="356"/>
                  <a:pt x="17" y="342"/>
                  <a:pt x="23" y="305"/>
                </a:cubicBezTo>
                <a:cubicBezTo>
                  <a:pt x="29" y="266"/>
                  <a:pt x="39" y="231"/>
                  <a:pt x="50" y="194"/>
                </a:cubicBezTo>
                <a:cubicBezTo>
                  <a:pt x="59" y="166"/>
                  <a:pt x="74" y="160"/>
                  <a:pt x="64" y="131"/>
                </a:cubicBezTo>
                <a:close/>
              </a:path>
            </a:pathLst>
          </a:custGeom>
          <a:solidFill>
            <a:srgbClr val="FF9933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80" name="Oval 8"/>
          <p:cNvSpPr>
            <a:spLocks noChangeArrowheads="1"/>
          </p:cNvSpPr>
          <p:nvPr/>
        </p:nvSpPr>
        <p:spPr bwMode="auto">
          <a:xfrm>
            <a:off x="2895600" y="3200400"/>
            <a:ext cx="457200" cy="4572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Activity! Bringing things down to size.</a:t>
            </a:r>
          </a:p>
          <a:p>
            <a:pPr lvl="1" eaLnBrk="1" hangingPunct="1"/>
            <a:r>
              <a:rPr lang="en-US" smtClean="0"/>
              <a:t>Take one sheet of paper 8 by 11.</a:t>
            </a:r>
          </a:p>
          <a:p>
            <a:pPr lvl="1" eaLnBrk="1" hangingPunct="1"/>
            <a:r>
              <a:rPr lang="en-US" smtClean="0"/>
              <a:t>Cut it in half as precisely as possible. 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828800" y="4038600"/>
            <a:ext cx="601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This is the product of Ryan Murphy Copyright 2010 www.sciencepowerpoint.com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1371600" y="3733800"/>
            <a:ext cx="6705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4495800" y="2286000"/>
            <a:ext cx="4495800" cy="434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304800"/>
            <a:ext cx="8686800" cy="5826125"/>
          </a:xfrm>
        </p:spPr>
        <p:txBody>
          <a:bodyPr/>
          <a:lstStyle/>
          <a:p>
            <a:pPr eaLnBrk="1" hangingPunct="1"/>
            <a:r>
              <a:rPr lang="en-US" sz="2800" smtClean="0"/>
              <a:t>Neutron: A particle that appears in the nucleus of all atoms except hydrogen. </a:t>
            </a:r>
          </a:p>
          <a:p>
            <a:pPr lvl="1" eaLnBrk="1" hangingPunct="1"/>
            <a:r>
              <a:rPr lang="en-US" sz="2400" smtClean="0">
                <a:solidFill>
                  <a:srgbClr val="CC99FF"/>
                </a:solidFill>
              </a:rPr>
              <a:t>Neutrons have no electrical charge and just a bit more mass than a proton.</a:t>
            </a:r>
          </a:p>
          <a:p>
            <a:pPr lvl="1" eaLnBrk="1" hangingPunct="1"/>
            <a:r>
              <a:rPr lang="en-US" sz="2400" smtClean="0">
                <a:solidFill>
                  <a:srgbClr val="FFFF00"/>
                </a:solidFill>
              </a:rPr>
              <a:t>He asks the clerk “How much are the movies?”</a:t>
            </a:r>
          </a:p>
        </p:txBody>
      </p:sp>
      <p:sp>
        <p:nvSpPr>
          <p:cNvPr id="183299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183300" name="Picture 4" descr="http://images3.wikia.nocookie.net/__cb57886/icarly/images/d/d2/Spencer_and_Video_Store_Cle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534400" cy="3833813"/>
          </a:xfrm>
          <a:prstGeom prst="rect">
            <a:avLst/>
          </a:prstGeom>
          <a:noFill/>
          <a:ln w="5715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1" name="Oval 5"/>
          <p:cNvSpPr>
            <a:spLocks noChangeArrowheads="1"/>
          </p:cNvSpPr>
          <p:nvPr/>
        </p:nvSpPr>
        <p:spPr bwMode="auto">
          <a:xfrm>
            <a:off x="2286000" y="2895600"/>
            <a:ext cx="1600200" cy="1524000"/>
          </a:xfrm>
          <a:prstGeom prst="ellipse">
            <a:avLst/>
          </a:prstGeom>
          <a:solidFill>
            <a:srgbClr val="FF9933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302" name="Freeform 6"/>
          <p:cNvSpPr>
            <a:spLocks/>
          </p:cNvSpPr>
          <p:nvPr/>
        </p:nvSpPr>
        <p:spPr bwMode="auto">
          <a:xfrm>
            <a:off x="3810000" y="5029200"/>
            <a:ext cx="738188" cy="336550"/>
          </a:xfrm>
          <a:custGeom>
            <a:avLst/>
            <a:gdLst>
              <a:gd name="T0" fmla="*/ 2147483647 w 465"/>
              <a:gd name="T1" fmla="*/ 2147483647 h 212"/>
              <a:gd name="T2" fmla="*/ 2147483647 w 465"/>
              <a:gd name="T3" fmla="*/ 2147483647 h 212"/>
              <a:gd name="T4" fmla="*/ 2147483647 w 465"/>
              <a:gd name="T5" fmla="*/ 2147483647 h 212"/>
              <a:gd name="T6" fmla="*/ 2147483647 w 465"/>
              <a:gd name="T7" fmla="*/ 2147483647 h 212"/>
              <a:gd name="T8" fmla="*/ 2147483647 w 465"/>
              <a:gd name="T9" fmla="*/ 2147483647 h 212"/>
              <a:gd name="T10" fmla="*/ 2147483647 w 465"/>
              <a:gd name="T11" fmla="*/ 2147483647 h 212"/>
              <a:gd name="T12" fmla="*/ 2147483647 w 465"/>
              <a:gd name="T13" fmla="*/ 2147483647 h 212"/>
              <a:gd name="T14" fmla="*/ 2147483647 w 465"/>
              <a:gd name="T15" fmla="*/ 2147483647 h 212"/>
              <a:gd name="T16" fmla="*/ 2147483647 w 465"/>
              <a:gd name="T17" fmla="*/ 2147483647 h 212"/>
              <a:gd name="T18" fmla="*/ 2147483647 w 465"/>
              <a:gd name="T19" fmla="*/ 2147483647 h 212"/>
              <a:gd name="T20" fmla="*/ 2147483647 w 465"/>
              <a:gd name="T21" fmla="*/ 2147483647 h 212"/>
              <a:gd name="T22" fmla="*/ 2147483647 w 465"/>
              <a:gd name="T23" fmla="*/ 2147483647 h 212"/>
              <a:gd name="T24" fmla="*/ 2147483647 w 465"/>
              <a:gd name="T25" fmla="*/ 2147483647 h 212"/>
              <a:gd name="T26" fmla="*/ 2147483647 w 465"/>
              <a:gd name="T27" fmla="*/ 2147483647 h 212"/>
              <a:gd name="T28" fmla="*/ 2147483647 w 465"/>
              <a:gd name="T29" fmla="*/ 2147483647 h 2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5"/>
              <a:gd name="T46" fmla="*/ 0 h 212"/>
              <a:gd name="T47" fmla="*/ 465 w 465"/>
              <a:gd name="T48" fmla="*/ 212 h 2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5" h="212">
                <a:moveTo>
                  <a:pt x="75" y="56"/>
                </a:moveTo>
                <a:cubicBezTo>
                  <a:pt x="108" y="34"/>
                  <a:pt x="141" y="14"/>
                  <a:pt x="179" y="1"/>
                </a:cubicBezTo>
                <a:cubicBezTo>
                  <a:pt x="190" y="3"/>
                  <a:pt x="205" y="0"/>
                  <a:pt x="213" y="8"/>
                </a:cubicBezTo>
                <a:cubicBezTo>
                  <a:pt x="227" y="23"/>
                  <a:pt x="172" y="52"/>
                  <a:pt x="165" y="56"/>
                </a:cubicBezTo>
                <a:cubicBezTo>
                  <a:pt x="160" y="63"/>
                  <a:pt x="143" y="75"/>
                  <a:pt x="151" y="77"/>
                </a:cubicBezTo>
                <a:cubicBezTo>
                  <a:pt x="184" y="87"/>
                  <a:pt x="220" y="80"/>
                  <a:pt x="255" y="84"/>
                </a:cubicBezTo>
                <a:cubicBezTo>
                  <a:pt x="324" y="91"/>
                  <a:pt x="393" y="100"/>
                  <a:pt x="463" y="105"/>
                </a:cubicBezTo>
                <a:cubicBezTo>
                  <a:pt x="427" y="212"/>
                  <a:pt x="465" y="120"/>
                  <a:pt x="186" y="133"/>
                </a:cubicBezTo>
                <a:cubicBezTo>
                  <a:pt x="138" y="135"/>
                  <a:pt x="88" y="159"/>
                  <a:pt x="40" y="167"/>
                </a:cubicBezTo>
                <a:cubicBezTo>
                  <a:pt x="40" y="168"/>
                  <a:pt x="19" y="209"/>
                  <a:pt x="5" y="195"/>
                </a:cubicBezTo>
                <a:cubicBezTo>
                  <a:pt x="0" y="190"/>
                  <a:pt x="8" y="180"/>
                  <a:pt x="12" y="174"/>
                </a:cubicBezTo>
                <a:cubicBezTo>
                  <a:pt x="37" y="129"/>
                  <a:pt x="27" y="137"/>
                  <a:pt x="61" y="126"/>
                </a:cubicBezTo>
                <a:cubicBezTo>
                  <a:pt x="78" y="76"/>
                  <a:pt x="54" y="137"/>
                  <a:pt x="88" y="84"/>
                </a:cubicBezTo>
                <a:cubicBezTo>
                  <a:pt x="92" y="78"/>
                  <a:pt x="90" y="69"/>
                  <a:pt x="95" y="63"/>
                </a:cubicBezTo>
                <a:cubicBezTo>
                  <a:pt x="144" y="1"/>
                  <a:pt x="98" y="83"/>
                  <a:pt x="123" y="36"/>
                </a:cubicBezTo>
              </a:path>
            </a:pathLst>
          </a:custGeom>
          <a:solidFill>
            <a:srgbClr val="FF9933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3" name="Freeform 7"/>
          <p:cNvSpPr>
            <a:spLocks/>
          </p:cNvSpPr>
          <p:nvPr/>
        </p:nvSpPr>
        <p:spPr bwMode="auto">
          <a:xfrm>
            <a:off x="3733800" y="5105400"/>
            <a:ext cx="906463" cy="582613"/>
          </a:xfrm>
          <a:custGeom>
            <a:avLst/>
            <a:gdLst>
              <a:gd name="T0" fmla="*/ 2147483647 w 571"/>
              <a:gd name="T1" fmla="*/ 2147483647 h 367"/>
              <a:gd name="T2" fmla="*/ 2147483647 w 571"/>
              <a:gd name="T3" fmla="*/ 2147483647 h 367"/>
              <a:gd name="T4" fmla="*/ 2147483647 w 571"/>
              <a:gd name="T5" fmla="*/ 2147483647 h 367"/>
              <a:gd name="T6" fmla="*/ 2147483647 w 571"/>
              <a:gd name="T7" fmla="*/ 2147483647 h 367"/>
              <a:gd name="T8" fmla="*/ 2147483647 w 571"/>
              <a:gd name="T9" fmla="*/ 0 h 367"/>
              <a:gd name="T10" fmla="*/ 2147483647 w 571"/>
              <a:gd name="T11" fmla="*/ 2147483647 h 367"/>
              <a:gd name="T12" fmla="*/ 2147483647 w 571"/>
              <a:gd name="T13" fmla="*/ 2147483647 h 367"/>
              <a:gd name="T14" fmla="*/ 2147483647 w 571"/>
              <a:gd name="T15" fmla="*/ 2147483647 h 367"/>
              <a:gd name="T16" fmla="*/ 2147483647 w 571"/>
              <a:gd name="T17" fmla="*/ 2147483647 h 367"/>
              <a:gd name="T18" fmla="*/ 2147483647 w 571"/>
              <a:gd name="T19" fmla="*/ 2147483647 h 367"/>
              <a:gd name="T20" fmla="*/ 2147483647 w 571"/>
              <a:gd name="T21" fmla="*/ 2147483647 h 367"/>
              <a:gd name="T22" fmla="*/ 2147483647 w 571"/>
              <a:gd name="T23" fmla="*/ 2147483647 h 367"/>
              <a:gd name="T24" fmla="*/ 2147483647 w 571"/>
              <a:gd name="T25" fmla="*/ 2147483647 h 367"/>
              <a:gd name="T26" fmla="*/ 2147483647 w 571"/>
              <a:gd name="T27" fmla="*/ 2147483647 h 367"/>
              <a:gd name="T28" fmla="*/ 2147483647 w 571"/>
              <a:gd name="T29" fmla="*/ 2147483647 h 367"/>
              <a:gd name="T30" fmla="*/ 2147483647 w 571"/>
              <a:gd name="T31" fmla="*/ 2147483647 h 367"/>
              <a:gd name="T32" fmla="*/ 2147483647 w 571"/>
              <a:gd name="T33" fmla="*/ 2147483647 h 367"/>
              <a:gd name="T34" fmla="*/ 2147483647 w 571"/>
              <a:gd name="T35" fmla="*/ 2147483647 h 367"/>
              <a:gd name="T36" fmla="*/ 2147483647 w 571"/>
              <a:gd name="T37" fmla="*/ 2147483647 h 367"/>
              <a:gd name="T38" fmla="*/ 2147483647 w 571"/>
              <a:gd name="T39" fmla="*/ 2147483647 h 367"/>
              <a:gd name="T40" fmla="*/ 2147483647 w 571"/>
              <a:gd name="T41" fmla="*/ 2147483647 h 367"/>
              <a:gd name="T42" fmla="*/ 2147483647 w 571"/>
              <a:gd name="T43" fmla="*/ 2147483647 h 367"/>
              <a:gd name="T44" fmla="*/ 2147483647 w 571"/>
              <a:gd name="T45" fmla="*/ 2147483647 h 367"/>
              <a:gd name="T46" fmla="*/ 2147483647 w 571"/>
              <a:gd name="T47" fmla="*/ 2147483647 h 367"/>
              <a:gd name="T48" fmla="*/ 2147483647 w 571"/>
              <a:gd name="T49" fmla="*/ 2147483647 h 3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71"/>
              <a:gd name="T76" fmla="*/ 0 h 367"/>
              <a:gd name="T77" fmla="*/ 571 w 571"/>
              <a:gd name="T78" fmla="*/ 367 h 3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71" h="367">
                <a:moveTo>
                  <a:pt x="64" y="131"/>
                </a:moveTo>
                <a:cubicBezTo>
                  <a:pt x="91" y="128"/>
                  <a:pt x="134" y="126"/>
                  <a:pt x="161" y="111"/>
                </a:cubicBezTo>
                <a:cubicBezTo>
                  <a:pt x="176" y="103"/>
                  <a:pt x="189" y="92"/>
                  <a:pt x="203" y="83"/>
                </a:cubicBezTo>
                <a:cubicBezTo>
                  <a:pt x="210" y="78"/>
                  <a:pt x="224" y="69"/>
                  <a:pt x="224" y="69"/>
                </a:cubicBezTo>
                <a:cubicBezTo>
                  <a:pt x="247" y="35"/>
                  <a:pt x="286" y="21"/>
                  <a:pt x="321" y="0"/>
                </a:cubicBezTo>
                <a:cubicBezTo>
                  <a:pt x="336" y="4"/>
                  <a:pt x="353" y="3"/>
                  <a:pt x="349" y="27"/>
                </a:cubicBezTo>
                <a:cubicBezTo>
                  <a:pt x="345" y="51"/>
                  <a:pt x="293" y="76"/>
                  <a:pt x="293" y="76"/>
                </a:cubicBezTo>
                <a:cubicBezTo>
                  <a:pt x="288" y="83"/>
                  <a:pt x="271" y="93"/>
                  <a:pt x="279" y="97"/>
                </a:cubicBezTo>
                <a:cubicBezTo>
                  <a:pt x="292" y="103"/>
                  <a:pt x="307" y="93"/>
                  <a:pt x="321" y="90"/>
                </a:cubicBezTo>
                <a:cubicBezTo>
                  <a:pt x="355" y="83"/>
                  <a:pt x="379" y="66"/>
                  <a:pt x="411" y="55"/>
                </a:cubicBezTo>
                <a:cubicBezTo>
                  <a:pt x="450" y="57"/>
                  <a:pt x="490" y="54"/>
                  <a:pt x="529" y="62"/>
                </a:cubicBezTo>
                <a:cubicBezTo>
                  <a:pt x="548" y="66"/>
                  <a:pt x="545" y="103"/>
                  <a:pt x="536" y="111"/>
                </a:cubicBezTo>
                <a:cubicBezTo>
                  <a:pt x="525" y="120"/>
                  <a:pt x="495" y="124"/>
                  <a:pt x="495" y="124"/>
                </a:cubicBezTo>
                <a:cubicBezTo>
                  <a:pt x="488" y="129"/>
                  <a:pt x="474" y="130"/>
                  <a:pt x="474" y="138"/>
                </a:cubicBezTo>
                <a:cubicBezTo>
                  <a:pt x="474" y="145"/>
                  <a:pt x="488" y="131"/>
                  <a:pt x="495" y="131"/>
                </a:cubicBezTo>
                <a:cubicBezTo>
                  <a:pt x="520" y="131"/>
                  <a:pt x="546" y="136"/>
                  <a:pt x="571" y="138"/>
                </a:cubicBezTo>
                <a:cubicBezTo>
                  <a:pt x="561" y="189"/>
                  <a:pt x="544" y="202"/>
                  <a:pt x="495" y="215"/>
                </a:cubicBezTo>
                <a:cubicBezTo>
                  <a:pt x="516" y="247"/>
                  <a:pt x="502" y="249"/>
                  <a:pt x="474" y="263"/>
                </a:cubicBezTo>
                <a:cubicBezTo>
                  <a:pt x="422" y="289"/>
                  <a:pt x="366" y="286"/>
                  <a:pt x="307" y="291"/>
                </a:cubicBezTo>
                <a:cubicBezTo>
                  <a:pt x="276" y="301"/>
                  <a:pt x="255" y="323"/>
                  <a:pt x="224" y="333"/>
                </a:cubicBezTo>
                <a:cubicBezTo>
                  <a:pt x="201" y="355"/>
                  <a:pt x="184" y="357"/>
                  <a:pt x="155" y="367"/>
                </a:cubicBezTo>
                <a:cubicBezTo>
                  <a:pt x="116" y="365"/>
                  <a:pt x="76" y="364"/>
                  <a:pt x="37" y="360"/>
                </a:cubicBezTo>
                <a:cubicBezTo>
                  <a:pt x="0" y="356"/>
                  <a:pt x="17" y="342"/>
                  <a:pt x="23" y="305"/>
                </a:cubicBezTo>
                <a:cubicBezTo>
                  <a:pt x="29" y="266"/>
                  <a:pt x="39" y="231"/>
                  <a:pt x="50" y="194"/>
                </a:cubicBezTo>
                <a:cubicBezTo>
                  <a:pt x="59" y="166"/>
                  <a:pt x="74" y="160"/>
                  <a:pt x="64" y="131"/>
                </a:cubicBezTo>
                <a:close/>
              </a:path>
            </a:pathLst>
          </a:custGeom>
          <a:solidFill>
            <a:srgbClr val="FF9933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4" name="AutoShape 8"/>
          <p:cNvSpPr>
            <a:spLocks noChangeArrowheads="1"/>
          </p:cNvSpPr>
          <p:nvPr/>
        </p:nvSpPr>
        <p:spPr bwMode="auto">
          <a:xfrm>
            <a:off x="3505200" y="2514600"/>
            <a:ext cx="2819400" cy="1295400"/>
          </a:xfrm>
          <a:prstGeom prst="wedgeRoundRectCallout">
            <a:avLst>
              <a:gd name="adj1" fmla="val 35699"/>
              <a:gd name="adj2" fmla="val 67403"/>
              <a:gd name="adj3" fmla="val 16667"/>
            </a:avLst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“For you…”</a:t>
            </a:r>
          </a:p>
          <a:p>
            <a:pPr algn="ctr"/>
            <a:r>
              <a:rPr lang="en-US"/>
              <a:t>“No Charge.”</a:t>
            </a:r>
          </a:p>
        </p:txBody>
      </p:sp>
      <p:sp>
        <p:nvSpPr>
          <p:cNvPr id="183305" name="Oval 9"/>
          <p:cNvSpPr>
            <a:spLocks noChangeArrowheads="1"/>
          </p:cNvSpPr>
          <p:nvPr/>
        </p:nvSpPr>
        <p:spPr bwMode="auto">
          <a:xfrm>
            <a:off x="2895600" y="3200400"/>
            <a:ext cx="457200" cy="4572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304800"/>
            <a:ext cx="8686800" cy="5826125"/>
          </a:xfrm>
        </p:spPr>
        <p:txBody>
          <a:bodyPr/>
          <a:lstStyle/>
          <a:p>
            <a:pPr eaLnBrk="1" hangingPunct="1"/>
            <a:r>
              <a:rPr lang="en-US" sz="2800" smtClean="0"/>
              <a:t>Neutron: A particle that appears in the nucleus of all atoms except hydrogen. </a:t>
            </a:r>
          </a:p>
          <a:p>
            <a:pPr lvl="1" eaLnBrk="1" hangingPunct="1"/>
            <a:r>
              <a:rPr lang="en-US" sz="2400" smtClean="0">
                <a:solidFill>
                  <a:srgbClr val="CC99FF"/>
                </a:solidFill>
              </a:rPr>
              <a:t>Neutrons have no electrical charge and just a bit more mass than a proton.</a:t>
            </a:r>
          </a:p>
          <a:p>
            <a:pPr lvl="1" eaLnBrk="1" hangingPunct="1"/>
            <a:r>
              <a:rPr lang="en-US" sz="2400" smtClean="0">
                <a:solidFill>
                  <a:srgbClr val="FFFF00"/>
                </a:solidFill>
              </a:rPr>
              <a:t>He asks the clerk “How much are the movies?”</a:t>
            </a:r>
          </a:p>
        </p:txBody>
      </p:sp>
      <p:sp>
        <p:nvSpPr>
          <p:cNvPr id="184323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184324" name="Picture 4" descr="http://images3.wikia.nocookie.net/__cb57886/icarly/images/d/d2/Spencer_and_Video_Store_Cle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534400" cy="3833813"/>
          </a:xfrm>
          <a:prstGeom prst="rect">
            <a:avLst/>
          </a:prstGeom>
          <a:noFill/>
          <a:ln w="5715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5" name="Oval 5"/>
          <p:cNvSpPr>
            <a:spLocks noChangeArrowheads="1"/>
          </p:cNvSpPr>
          <p:nvPr/>
        </p:nvSpPr>
        <p:spPr bwMode="auto">
          <a:xfrm>
            <a:off x="2286000" y="2895600"/>
            <a:ext cx="1600200" cy="1524000"/>
          </a:xfrm>
          <a:prstGeom prst="ellipse">
            <a:avLst/>
          </a:prstGeom>
          <a:solidFill>
            <a:srgbClr val="FF9933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Freeform 6"/>
          <p:cNvSpPr>
            <a:spLocks/>
          </p:cNvSpPr>
          <p:nvPr/>
        </p:nvSpPr>
        <p:spPr bwMode="auto">
          <a:xfrm>
            <a:off x="3810000" y="5029200"/>
            <a:ext cx="738188" cy="336550"/>
          </a:xfrm>
          <a:custGeom>
            <a:avLst/>
            <a:gdLst>
              <a:gd name="T0" fmla="*/ 2147483647 w 465"/>
              <a:gd name="T1" fmla="*/ 2147483647 h 212"/>
              <a:gd name="T2" fmla="*/ 2147483647 w 465"/>
              <a:gd name="T3" fmla="*/ 2147483647 h 212"/>
              <a:gd name="T4" fmla="*/ 2147483647 w 465"/>
              <a:gd name="T5" fmla="*/ 2147483647 h 212"/>
              <a:gd name="T6" fmla="*/ 2147483647 w 465"/>
              <a:gd name="T7" fmla="*/ 2147483647 h 212"/>
              <a:gd name="T8" fmla="*/ 2147483647 w 465"/>
              <a:gd name="T9" fmla="*/ 2147483647 h 212"/>
              <a:gd name="T10" fmla="*/ 2147483647 w 465"/>
              <a:gd name="T11" fmla="*/ 2147483647 h 212"/>
              <a:gd name="T12" fmla="*/ 2147483647 w 465"/>
              <a:gd name="T13" fmla="*/ 2147483647 h 212"/>
              <a:gd name="T14" fmla="*/ 2147483647 w 465"/>
              <a:gd name="T15" fmla="*/ 2147483647 h 212"/>
              <a:gd name="T16" fmla="*/ 2147483647 w 465"/>
              <a:gd name="T17" fmla="*/ 2147483647 h 212"/>
              <a:gd name="T18" fmla="*/ 2147483647 w 465"/>
              <a:gd name="T19" fmla="*/ 2147483647 h 212"/>
              <a:gd name="T20" fmla="*/ 2147483647 w 465"/>
              <a:gd name="T21" fmla="*/ 2147483647 h 212"/>
              <a:gd name="T22" fmla="*/ 2147483647 w 465"/>
              <a:gd name="T23" fmla="*/ 2147483647 h 212"/>
              <a:gd name="T24" fmla="*/ 2147483647 w 465"/>
              <a:gd name="T25" fmla="*/ 2147483647 h 212"/>
              <a:gd name="T26" fmla="*/ 2147483647 w 465"/>
              <a:gd name="T27" fmla="*/ 2147483647 h 212"/>
              <a:gd name="T28" fmla="*/ 2147483647 w 465"/>
              <a:gd name="T29" fmla="*/ 2147483647 h 2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5"/>
              <a:gd name="T46" fmla="*/ 0 h 212"/>
              <a:gd name="T47" fmla="*/ 465 w 465"/>
              <a:gd name="T48" fmla="*/ 212 h 2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5" h="212">
                <a:moveTo>
                  <a:pt x="75" y="56"/>
                </a:moveTo>
                <a:cubicBezTo>
                  <a:pt x="108" y="34"/>
                  <a:pt x="141" y="14"/>
                  <a:pt x="179" y="1"/>
                </a:cubicBezTo>
                <a:cubicBezTo>
                  <a:pt x="190" y="3"/>
                  <a:pt x="205" y="0"/>
                  <a:pt x="213" y="8"/>
                </a:cubicBezTo>
                <a:cubicBezTo>
                  <a:pt x="227" y="23"/>
                  <a:pt x="172" y="52"/>
                  <a:pt x="165" y="56"/>
                </a:cubicBezTo>
                <a:cubicBezTo>
                  <a:pt x="160" y="63"/>
                  <a:pt x="143" y="75"/>
                  <a:pt x="151" y="77"/>
                </a:cubicBezTo>
                <a:cubicBezTo>
                  <a:pt x="184" y="87"/>
                  <a:pt x="220" y="80"/>
                  <a:pt x="255" y="84"/>
                </a:cubicBezTo>
                <a:cubicBezTo>
                  <a:pt x="324" y="91"/>
                  <a:pt x="393" y="100"/>
                  <a:pt x="463" y="105"/>
                </a:cubicBezTo>
                <a:cubicBezTo>
                  <a:pt x="427" y="212"/>
                  <a:pt x="465" y="120"/>
                  <a:pt x="186" y="133"/>
                </a:cubicBezTo>
                <a:cubicBezTo>
                  <a:pt x="138" y="135"/>
                  <a:pt x="88" y="159"/>
                  <a:pt x="40" y="167"/>
                </a:cubicBezTo>
                <a:cubicBezTo>
                  <a:pt x="40" y="168"/>
                  <a:pt x="19" y="209"/>
                  <a:pt x="5" y="195"/>
                </a:cubicBezTo>
                <a:cubicBezTo>
                  <a:pt x="0" y="190"/>
                  <a:pt x="8" y="180"/>
                  <a:pt x="12" y="174"/>
                </a:cubicBezTo>
                <a:cubicBezTo>
                  <a:pt x="37" y="129"/>
                  <a:pt x="27" y="137"/>
                  <a:pt x="61" y="126"/>
                </a:cubicBezTo>
                <a:cubicBezTo>
                  <a:pt x="78" y="76"/>
                  <a:pt x="54" y="137"/>
                  <a:pt x="88" y="84"/>
                </a:cubicBezTo>
                <a:cubicBezTo>
                  <a:pt x="92" y="78"/>
                  <a:pt x="90" y="69"/>
                  <a:pt x="95" y="63"/>
                </a:cubicBezTo>
                <a:cubicBezTo>
                  <a:pt x="144" y="1"/>
                  <a:pt x="98" y="83"/>
                  <a:pt x="123" y="36"/>
                </a:cubicBezTo>
              </a:path>
            </a:pathLst>
          </a:custGeom>
          <a:solidFill>
            <a:srgbClr val="FF9933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27" name="Freeform 7"/>
          <p:cNvSpPr>
            <a:spLocks/>
          </p:cNvSpPr>
          <p:nvPr/>
        </p:nvSpPr>
        <p:spPr bwMode="auto">
          <a:xfrm>
            <a:off x="3733800" y="5105400"/>
            <a:ext cx="906463" cy="582613"/>
          </a:xfrm>
          <a:custGeom>
            <a:avLst/>
            <a:gdLst>
              <a:gd name="T0" fmla="*/ 2147483647 w 571"/>
              <a:gd name="T1" fmla="*/ 2147483647 h 367"/>
              <a:gd name="T2" fmla="*/ 2147483647 w 571"/>
              <a:gd name="T3" fmla="*/ 2147483647 h 367"/>
              <a:gd name="T4" fmla="*/ 2147483647 w 571"/>
              <a:gd name="T5" fmla="*/ 2147483647 h 367"/>
              <a:gd name="T6" fmla="*/ 2147483647 w 571"/>
              <a:gd name="T7" fmla="*/ 2147483647 h 367"/>
              <a:gd name="T8" fmla="*/ 2147483647 w 571"/>
              <a:gd name="T9" fmla="*/ 0 h 367"/>
              <a:gd name="T10" fmla="*/ 2147483647 w 571"/>
              <a:gd name="T11" fmla="*/ 2147483647 h 367"/>
              <a:gd name="T12" fmla="*/ 2147483647 w 571"/>
              <a:gd name="T13" fmla="*/ 2147483647 h 367"/>
              <a:gd name="T14" fmla="*/ 2147483647 w 571"/>
              <a:gd name="T15" fmla="*/ 2147483647 h 367"/>
              <a:gd name="T16" fmla="*/ 2147483647 w 571"/>
              <a:gd name="T17" fmla="*/ 2147483647 h 367"/>
              <a:gd name="T18" fmla="*/ 2147483647 w 571"/>
              <a:gd name="T19" fmla="*/ 2147483647 h 367"/>
              <a:gd name="T20" fmla="*/ 2147483647 w 571"/>
              <a:gd name="T21" fmla="*/ 2147483647 h 367"/>
              <a:gd name="T22" fmla="*/ 2147483647 w 571"/>
              <a:gd name="T23" fmla="*/ 2147483647 h 367"/>
              <a:gd name="T24" fmla="*/ 2147483647 w 571"/>
              <a:gd name="T25" fmla="*/ 2147483647 h 367"/>
              <a:gd name="T26" fmla="*/ 2147483647 w 571"/>
              <a:gd name="T27" fmla="*/ 2147483647 h 367"/>
              <a:gd name="T28" fmla="*/ 2147483647 w 571"/>
              <a:gd name="T29" fmla="*/ 2147483647 h 367"/>
              <a:gd name="T30" fmla="*/ 2147483647 w 571"/>
              <a:gd name="T31" fmla="*/ 2147483647 h 367"/>
              <a:gd name="T32" fmla="*/ 2147483647 w 571"/>
              <a:gd name="T33" fmla="*/ 2147483647 h 367"/>
              <a:gd name="T34" fmla="*/ 2147483647 w 571"/>
              <a:gd name="T35" fmla="*/ 2147483647 h 367"/>
              <a:gd name="T36" fmla="*/ 2147483647 w 571"/>
              <a:gd name="T37" fmla="*/ 2147483647 h 367"/>
              <a:gd name="T38" fmla="*/ 2147483647 w 571"/>
              <a:gd name="T39" fmla="*/ 2147483647 h 367"/>
              <a:gd name="T40" fmla="*/ 2147483647 w 571"/>
              <a:gd name="T41" fmla="*/ 2147483647 h 367"/>
              <a:gd name="T42" fmla="*/ 2147483647 w 571"/>
              <a:gd name="T43" fmla="*/ 2147483647 h 367"/>
              <a:gd name="T44" fmla="*/ 2147483647 w 571"/>
              <a:gd name="T45" fmla="*/ 2147483647 h 367"/>
              <a:gd name="T46" fmla="*/ 2147483647 w 571"/>
              <a:gd name="T47" fmla="*/ 2147483647 h 367"/>
              <a:gd name="T48" fmla="*/ 2147483647 w 571"/>
              <a:gd name="T49" fmla="*/ 2147483647 h 3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71"/>
              <a:gd name="T76" fmla="*/ 0 h 367"/>
              <a:gd name="T77" fmla="*/ 571 w 571"/>
              <a:gd name="T78" fmla="*/ 367 h 3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71" h="367">
                <a:moveTo>
                  <a:pt x="64" y="131"/>
                </a:moveTo>
                <a:cubicBezTo>
                  <a:pt x="91" y="128"/>
                  <a:pt x="134" y="126"/>
                  <a:pt x="161" y="111"/>
                </a:cubicBezTo>
                <a:cubicBezTo>
                  <a:pt x="176" y="103"/>
                  <a:pt x="189" y="92"/>
                  <a:pt x="203" y="83"/>
                </a:cubicBezTo>
                <a:cubicBezTo>
                  <a:pt x="210" y="78"/>
                  <a:pt x="224" y="69"/>
                  <a:pt x="224" y="69"/>
                </a:cubicBezTo>
                <a:cubicBezTo>
                  <a:pt x="247" y="35"/>
                  <a:pt x="286" y="21"/>
                  <a:pt x="321" y="0"/>
                </a:cubicBezTo>
                <a:cubicBezTo>
                  <a:pt x="336" y="4"/>
                  <a:pt x="353" y="3"/>
                  <a:pt x="349" y="27"/>
                </a:cubicBezTo>
                <a:cubicBezTo>
                  <a:pt x="345" y="51"/>
                  <a:pt x="293" y="76"/>
                  <a:pt x="293" y="76"/>
                </a:cubicBezTo>
                <a:cubicBezTo>
                  <a:pt x="288" y="83"/>
                  <a:pt x="271" y="93"/>
                  <a:pt x="279" y="97"/>
                </a:cubicBezTo>
                <a:cubicBezTo>
                  <a:pt x="292" y="103"/>
                  <a:pt x="307" y="93"/>
                  <a:pt x="321" y="90"/>
                </a:cubicBezTo>
                <a:cubicBezTo>
                  <a:pt x="355" y="83"/>
                  <a:pt x="379" y="66"/>
                  <a:pt x="411" y="55"/>
                </a:cubicBezTo>
                <a:cubicBezTo>
                  <a:pt x="450" y="57"/>
                  <a:pt x="490" y="54"/>
                  <a:pt x="529" y="62"/>
                </a:cubicBezTo>
                <a:cubicBezTo>
                  <a:pt x="548" y="66"/>
                  <a:pt x="545" y="103"/>
                  <a:pt x="536" y="111"/>
                </a:cubicBezTo>
                <a:cubicBezTo>
                  <a:pt x="525" y="120"/>
                  <a:pt x="495" y="124"/>
                  <a:pt x="495" y="124"/>
                </a:cubicBezTo>
                <a:cubicBezTo>
                  <a:pt x="488" y="129"/>
                  <a:pt x="474" y="130"/>
                  <a:pt x="474" y="138"/>
                </a:cubicBezTo>
                <a:cubicBezTo>
                  <a:pt x="474" y="145"/>
                  <a:pt x="488" y="131"/>
                  <a:pt x="495" y="131"/>
                </a:cubicBezTo>
                <a:cubicBezTo>
                  <a:pt x="520" y="131"/>
                  <a:pt x="546" y="136"/>
                  <a:pt x="571" y="138"/>
                </a:cubicBezTo>
                <a:cubicBezTo>
                  <a:pt x="561" y="189"/>
                  <a:pt x="544" y="202"/>
                  <a:pt x="495" y="215"/>
                </a:cubicBezTo>
                <a:cubicBezTo>
                  <a:pt x="516" y="247"/>
                  <a:pt x="502" y="249"/>
                  <a:pt x="474" y="263"/>
                </a:cubicBezTo>
                <a:cubicBezTo>
                  <a:pt x="422" y="289"/>
                  <a:pt x="366" y="286"/>
                  <a:pt x="307" y="291"/>
                </a:cubicBezTo>
                <a:cubicBezTo>
                  <a:pt x="276" y="301"/>
                  <a:pt x="255" y="323"/>
                  <a:pt x="224" y="333"/>
                </a:cubicBezTo>
                <a:cubicBezTo>
                  <a:pt x="201" y="355"/>
                  <a:pt x="184" y="357"/>
                  <a:pt x="155" y="367"/>
                </a:cubicBezTo>
                <a:cubicBezTo>
                  <a:pt x="116" y="365"/>
                  <a:pt x="76" y="364"/>
                  <a:pt x="37" y="360"/>
                </a:cubicBezTo>
                <a:cubicBezTo>
                  <a:pt x="0" y="356"/>
                  <a:pt x="17" y="342"/>
                  <a:pt x="23" y="305"/>
                </a:cubicBezTo>
                <a:cubicBezTo>
                  <a:pt x="29" y="266"/>
                  <a:pt x="39" y="231"/>
                  <a:pt x="50" y="194"/>
                </a:cubicBezTo>
                <a:cubicBezTo>
                  <a:pt x="59" y="166"/>
                  <a:pt x="74" y="160"/>
                  <a:pt x="64" y="131"/>
                </a:cubicBezTo>
                <a:close/>
              </a:path>
            </a:pathLst>
          </a:custGeom>
          <a:solidFill>
            <a:srgbClr val="FF9933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28" name="AutoShape 8"/>
          <p:cNvSpPr>
            <a:spLocks noChangeArrowheads="1"/>
          </p:cNvSpPr>
          <p:nvPr/>
        </p:nvSpPr>
        <p:spPr bwMode="auto">
          <a:xfrm>
            <a:off x="3505200" y="2514600"/>
            <a:ext cx="2819400" cy="1295400"/>
          </a:xfrm>
          <a:prstGeom prst="wedgeRoundRectCallout">
            <a:avLst>
              <a:gd name="adj1" fmla="val 35699"/>
              <a:gd name="adj2" fmla="val 67403"/>
              <a:gd name="adj3" fmla="val 16667"/>
            </a:avLst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“For you…”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“No Charge.”</a:t>
            </a:r>
          </a:p>
        </p:txBody>
      </p:sp>
      <p:sp>
        <p:nvSpPr>
          <p:cNvPr id="184329" name="Oval 10"/>
          <p:cNvSpPr>
            <a:spLocks noChangeArrowheads="1"/>
          </p:cNvSpPr>
          <p:nvPr/>
        </p:nvSpPr>
        <p:spPr bwMode="auto">
          <a:xfrm>
            <a:off x="2895600" y="3200400"/>
            <a:ext cx="457200" cy="4572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304800"/>
            <a:ext cx="8686800" cy="5826125"/>
          </a:xfrm>
        </p:spPr>
        <p:txBody>
          <a:bodyPr/>
          <a:lstStyle/>
          <a:p>
            <a:pPr eaLnBrk="1" hangingPunct="1"/>
            <a:r>
              <a:rPr lang="en-US" sz="2800" smtClean="0"/>
              <a:t>Neutron: A particle that appears in the nucleus of all atoms except hydrogen. </a:t>
            </a:r>
          </a:p>
          <a:p>
            <a:pPr lvl="1" eaLnBrk="1" hangingPunct="1"/>
            <a:r>
              <a:rPr lang="en-US" sz="2400" smtClean="0">
                <a:solidFill>
                  <a:srgbClr val="CC99FF"/>
                </a:solidFill>
              </a:rPr>
              <a:t>Neutrons have no electrical charge and just a bit more mass than a proton.</a:t>
            </a:r>
          </a:p>
          <a:p>
            <a:pPr lvl="1" eaLnBrk="1" hangingPunct="1"/>
            <a:r>
              <a:rPr lang="en-US" sz="2400" smtClean="0">
                <a:solidFill>
                  <a:srgbClr val="FFFF00"/>
                </a:solidFill>
              </a:rPr>
              <a:t>He asks the clerk “How much are the movies?”</a:t>
            </a:r>
          </a:p>
        </p:txBody>
      </p:sp>
      <p:sp>
        <p:nvSpPr>
          <p:cNvPr id="185347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185348" name="Picture 4" descr="http://images3.wikia.nocookie.net/__cb57886/icarly/images/d/d2/Spencer_and_Video_Store_Cle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534400" cy="3833813"/>
          </a:xfrm>
          <a:prstGeom prst="rect">
            <a:avLst/>
          </a:prstGeom>
          <a:noFill/>
          <a:ln w="5715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9" name="Oval 5"/>
          <p:cNvSpPr>
            <a:spLocks noChangeArrowheads="1"/>
          </p:cNvSpPr>
          <p:nvPr/>
        </p:nvSpPr>
        <p:spPr bwMode="auto">
          <a:xfrm>
            <a:off x="2286000" y="2895600"/>
            <a:ext cx="1600200" cy="1524000"/>
          </a:xfrm>
          <a:prstGeom prst="ellipse">
            <a:avLst/>
          </a:prstGeom>
          <a:solidFill>
            <a:srgbClr val="FF9933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Freeform 6"/>
          <p:cNvSpPr>
            <a:spLocks/>
          </p:cNvSpPr>
          <p:nvPr/>
        </p:nvSpPr>
        <p:spPr bwMode="auto">
          <a:xfrm>
            <a:off x="3810000" y="5029200"/>
            <a:ext cx="738188" cy="336550"/>
          </a:xfrm>
          <a:custGeom>
            <a:avLst/>
            <a:gdLst>
              <a:gd name="T0" fmla="*/ 2147483647 w 465"/>
              <a:gd name="T1" fmla="*/ 2147483647 h 212"/>
              <a:gd name="T2" fmla="*/ 2147483647 w 465"/>
              <a:gd name="T3" fmla="*/ 2147483647 h 212"/>
              <a:gd name="T4" fmla="*/ 2147483647 w 465"/>
              <a:gd name="T5" fmla="*/ 2147483647 h 212"/>
              <a:gd name="T6" fmla="*/ 2147483647 w 465"/>
              <a:gd name="T7" fmla="*/ 2147483647 h 212"/>
              <a:gd name="T8" fmla="*/ 2147483647 w 465"/>
              <a:gd name="T9" fmla="*/ 2147483647 h 212"/>
              <a:gd name="T10" fmla="*/ 2147483647 w 465"/>
              <a:gd name="T11" fmla="*/ 2147483647 h 212"/>
              <a:gd name="T12" fmla="*/ 2147483647 w 465"/>
              <a:gd name="T13" fmla="*/ 2147483647 h 212"/>
              <a:gd name="T14" fmla="*/ 2147483647 w 465"/>
              <a:gd name="T15" fmla="*/ 2147483647 h 212"/>
              <a:gd name="T16" fmla="*/ 2147483647 w 465"/>
              <a:gd name="T17" fmla="*/ 2147483647 h 212"/>
              <a:gd name="T18" fmla="*/ 2147483647 w 465"/>
              <a:gd name="T19" fmla="*/ 2147483647 h 212"/>
              <a:gd name="T20" fmla="*/ 2147483647 w 465"/>
              <a:gd name="T21" fmla="*/ 2147483647 h 212"/>
              <a:gd name="T22" fmla="*/ 2147483647 w 465"/>
              <a:gd name="T23" fmla="*/ 2147483647 h 212"/>
              <a:gd name="T24" fmla="*/ 2147483647 w 465"/>
              <a:gd name="T25" fmla="*/ 2147483647 h 212"/>
              <a:gd name="T26" fmla="*/ 2147483647 w 465"/>
              <a:gd name="T27" fmla="*/ 2147483647 h 212"/>
              <a:gd name="T28" fmla="*/ 2147483647 w 465"/>
              <a:gd name="T29" fmla="*/ 2147483647 h 2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5"/>
              <a:gd name="T46" fmla="*/ 0 h 212"/>
              <a:gd name="T47" fmla="*/ 465 w 465"/>
              <a:gd name="T48" fmla="*/ 212 h 2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5" h="212">
                <a:moveTo>
                  <a:pt x="75" y="56"/>
                </a:moveTo>
                <a:cubicBezTo>
                  <a:pt x="108" y="34"/>
                  <a:pt x="141" y="14"/>
                  <a:pt x="179" y="1"/>
                </a:cubicBezTo>
                <a:cubicBezTo>
                  <a:pt x="190" y="3"/>
                  <a:pt x="205" y="0"/>
                  <a:pt x="213" y="8"/>
                </a:cubicBezTo>
                <a:cubicBezTo>
                  <a:pt x="227" y="23"/>
                  <a:pt x="172" y="52"/>
                  <a:pt x="165" y="56"/>
                </a:cubicBezTo>
                <a:cubicBezTo>
                  <a:pt x="160" y="63"/>
                  <a:pt x="143" y="75"/>
                  <a:pt x="151" y="77"/>
                </a:cubicBezTo>
                <a:cubicBezTo>
                  <a:pt x="184" y="87"/>
                  <a:pt x="220" y="80"/>
                  <a:pt x="255" y="84"/>
                </a:cubicBezTo>
                <a:cubicBezTo>
                  <a:pt x="324" y="91"/>
                  <a:pt x="393" y="100"/>
                  <a:pt x="463" y="105"/>
                </a:cubicBezTo>
                <a:cubicBezTo>
                  <a:pt x="427" y="212"/>
                  <a:pt x="465" y="120"/>
                  <a:pt x="186" y="133"/>
                </a:cubicBezTo>
                <a:cubicBezTo>
                  <a:pt x="138" y="135"/>
                  <a:pt x="88" y="159"/>
                  <a:pt x="40" y="167"/>
                </a:cubicBezTo>
                <a:cubicBezTo>
                  <a:pt x="40" y="168"/>
                  <a:pt x="19" y="209"/>
                  <a:pt x="5" y="195"/>
                </a:cubicBezTo>
                <a:cubicBezTo>
                  <a:pt x="0" y="190"/>
                  <a:pt x="8" y="180"/>
                  <a:pt x="12" y="174"/>
                </a:cubicBezTo>
                <a:cubicBezTo>
                  <a:pt x="37" y="129"/>
                  <a:pt x="27" y="137"/>
                  <a:pt x="61" y="126"/>
                </a:cubicBezTo>
                <a:cubicBezTo>
                  <a:pt x="78" y="76"/>
                  <a:pt x="54" y="137"/>
                  <a:pt x="88" y="84"/>
                </a:cubicBezTo>
                <a:cubicBezTo>
                  <a:pt x="92" y="78"/>
                  <a:pt x="90" y="69"/>
                  <a:pt x="95" y="63"/>
                </a:cubicBezTo>
                <a:cubicBezTo>
                  <a:pt x="144" y="1"/>
                  <a:pt x="98" y="83"/>
                  <a:pt x="123" y="36"/>
                </a:cubicBezTo>
              </a:path>
            </a:pathLst>
          </a:custGeom>
          <a:solidFill>
            <a:srgbClr val="FF9933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51" name="Freeform 7"/>
          <p:cNvSpPr>
            <a:spLocks/>
          </p:cNvSpPr>
          <p:nvPr/>
        </p:nvSpPr>
        <p:spPr bwMode="auto">
          <a:xfrm>
            <a:off x="3733800" y="5105400"/>
            <a:ext cx="906463" cy="582613"/>
          </a:xfrm>
          <a:custGeom>
            <a:avLst/>
            <a:gdLst>
              <a:gd name="T0" fmla="*/ 2147483647 w 571"/>
              <a:gd name="T1" fmla="*/ 2147483647 h 367"/>
              <a:gd name="T2" fmla="*/ 2147483647 w 571"/>
              <a:gd name="T3" fmla="*/ 2147483647 h 367"/>
              <a:gd name="T4" fmla="*/ 2147483647 w 571"/>
              <a:gd name="T5" fmla="*/ 2147483647 h 367"/>
              <a:gd name="T6" fmla="*/ 2147483647 w 571"/>
              <a:gd name="T7" fmla="*/ 2147483647 h 367"/>
              <a:gd name="T8" fmla="*/ 2147483647 w 571"/>
              <a:gd name="T9" fmla="*/ 0 h 367"/>
              <a:gd name="T10" fmla="*/ 2147483647 w 571"/>
              <a:gd name="T11" fmla="*/ 2147483647 h 367"/>
              <a:gd name="T12" fmla="*/ 2147483647 w 571"/>
              <a:gd name="T13" fmla="*/ 2147483647 h 367"/>
              <a:gd name="T14" fmla="*/ 2147483647 w 571"/>
              <a:gd name="T15" fmla="*/ 2147483647 h 367"/>
              <a:gd name="T16" fmla="*/ 2147483647 w 571"/>
              <a:gd name="T17" fmla="*/ 2147483647 h 367"/>
              <a:gd name="T18" fmla="*/ 2147483647 w 571"/>
              <a:gd name="T19" fmla="*/ 2147483647 h 367"/>
              <a:gd name="T20" fmla="*/ 2147483647 w 571"/>
              <a:gd name="T21" fmla="*/ 2147483647 h 367"/>
              <a:gd name="T22" fmla="*/ 2147483647 w 571"/>
              <a:gd name="T23" fmla="*/ 2147483647 h 367"/>
              <a:gd name="T24" fmla="*/ 2147483647 w 571"/>
              <a:gd name="T25" fmla="*/ 2147483647 h 367"/>
              <a:gd name="T26" fmla="*/ 2147483647 w 571"/>
              <a:gd name="T27" fmla="*/ 2147483647 h 367"/>
              <a:gd name="T28" fmla="*/ 2147483647 w 571"/>
              <a:gd name="T29" fmla="*/ 2147483647 h 367"/>
              <a:gd name="T30" fmla="*/ 2147483647 w 571"/>
              <a:gd name="T31" fmla="*/ 2147483647 h 367"/>
              <a:gd name="T32" fmla="*/ 2147483647 w 571"/>
              <a:gd name="T33" fmla="*/ 2147483647 h 367"/>
              <a:gd name="T34" fmla="*/ 2147483647 w 571"/>
              <a:gd name="T35" fmla="*/ 2147483647 h 367"/>
              <a:gd name="T36" fmla="*/ 2147483647 w 571"/>
              <a:gd name="T37" fmla="*/ 2147483647 h 367"/>
              <a:gd name="T38" fmla="*/ 2147483647 w 571"/>
              <a:gd name="T39" fmla="*/ 2147483647 h 367"/>
              <a:gd name="T40" fmla="*/ 2147483647 w 571"/>
              <a:gd name="T41" fmla="*/ 2147483647 h 367"/>
              <a:gd name="T42" fmla="*/ 2147483647 w 571"/>
              <a:gd name="T43" fmla="*/ 2147483647 h 367"/>
              <a:gd name="T44" fmla="*/ 2147483647 w 571"/>
              <a:gd name="T45" fmla="*/ 2147483647 h 367"/>
              <a:gd name="T46" fmla="*/ 2147483647 w 571"/>
              <a:gd name="T47" fmla="*/ 2147483647 h 367"/>
              <a:gd name="T48" fmla="*/ 2147483647 w 571"/>
              <a:gd name="T49" fmla="*/ 2147483647 h 3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71"/>
              <a:gd name="T76" fmla="*/ 0 h 367"/>
              <a:gd name="T77" fmla="*/ 571 w 571"/>
              <a:gd name="T78" fmla="*/ 367 h 3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71" h="367">
                <a:moveTo>
                  <a:pt x="64" y="131"/>
                </a:moveTo>
                <a:cubicBezTo>
                  <a:pt x="91" y="128"/>
                  <a:pt x="134" y="126"/>
                  <a:pt x="161" y="111"/>
                </a:cubicBezTo>
                <a:cubicBezTo>
                  <a:pt x="176" y="103"/>
                  <a:pt x="189" y="92"/>
                  <a:pt x="203" y="83"/>
                </a:cubicBezTo>
                <a:cubicBezTo>
                  <a:pt x="210" y="78"/>
                  <a:pt x="224" y="69"/>
                  <a:pt x="224" y="69"/>
                </a:cubicBezTo>
                <a:cubicBezTo>
                  <a:pt x="247" y="35"/>
                  <a:pt x="286" y="21"/>
                  <a:pt x="321" y="0"/>
                </a:cubicBezTo>
                <a:cubicBezTo>
                  <a:pt x="336" y="4"/>
                  <a:pt x="353" y="3"/>
                  <a:pt x="349" y="27"/>
                </a:cubicBezTo>
                <a:cubicBezTo>
                  <a:pt x="345" y="51"/>
                  <a:pt x="293" y="76"/>
                  <a:pt x="293" y="76"/>
                </a:cubicBezTo>
                <a:cubicBezTo>
                  <a:pt x="288" y="83"/>
                  <a:pt x="271" y="93"/>
                  <a:pt x="279" y="97"/>
                </a:cubicBezTo>
                <a:cubicBezTo>
                  <a:pt x="292" y="103"/>
                  <a:pt x="307" y="93"/>
                  <a:pt x="321" y="90"/>
                </a:cubicBezTo>
                <a:cubicBezTo>
                  <a:pt x="355" y="83"/>
                  <a:pt x="379" y="66"/>
                  <a:pt x="411" y="55"/>
                </a:cubicBezTo>
                <a:cubicBezTo>
                  <a:pt x="450" y="57"/>
                  <a:pt x="490" y="54"/>
                  <a:pt x="529" y="62"/>
                </a:cubicBezTo>
                <a:cubicBezTo>
                  <a:pt x="548" y="66"/>
                  <a:pt x="545" y="103"/>
                  <a:pt x="536" y="111"/>
                </a:cubicBezTo>
                <a:cubicBezTo>
                  <a:pt x="525" y="120"/>
                  <a:pt x="495" y="124"/>
                  <a:pt x="495" y="124"/>
                </a:cubicBezTo>
                <a:cubicBezTo>
                  <a:pt x="488" y="129"/>
                  <a:pt x="474" y="130"/>
                  <a:pt x="474" y="138"/>
                </a:cubicBezTo>
                <a:cubicBezTo>
                  <a:pt x="474" y="145"/>
                  <a:pt x="488" y="131"/>
                  <a:pt x="495" y="131"/>
                </a:cubicBezTo>
                <a:cubicBezTo>
                  <a:pt x="520" y="131"/>
                  <a:pt x="546" y="136"/>
                  <a:pt x="571" y="138"/>
                </a:cubicBezTo>
                <a:cubicBezTo>
                  <a:pt x="561" y="189"/>
                  <a:pt x="544" y="202"/>
                  <a:pt x="495" y="215"/>
                </a:cubicBezTo>
                <a:cubicBezTo>
                  <a:pt x="516" y="247"/>
                  <a:pt x="502" y="249"/>
                  <a:pt x="474" y="263"/>
                </a:cubicBezTo>
                <a:cubicBezTo>
                  <a:pt x="422" y="289"/>
                  <a:pt x="366" y="286"/>
                  <a:pt x="307" y="291"/>
                </a:cubicBezTo>
                <a:cubicBezTo>
                  <a:pt x="276" y="301"/>
                  <a:pt x="255" y="323"/>
                  <a:pt x="224" y="333"/>
                </a:cubicBezTo>
                <a:cubicBezTo>
                  <a:pt x="201" y="355"/>
                  <a:pt x="184" y="357"/>
                  <a:pt x="155" y="367"/>
                </a:cubicBezTo>
                <a:cubicBezTo>
                  <a:pt x="116" y="365"/>
                  <a:pt x="76" y="364"/>
                  <a:pt x="37" y="360"/>
                </a:cubicBezTo>
                <a:cubicBezTo>
                  <a:pt x="0" y="356"/>
                  <a:pt x="17" y="342"/>
                  <a:pt x="23" y="305"/>
                </a:cubicBezTo>
                <a:cubicBezTo>
                  <a:pt x="29" y="266"/>
                  <a:pt x="39" y="231"/>
                  <a:pt x="50" y="194"/>
                </a:cubicBezTo>
                <a:cubicBezTo>
                  <a:pt x="59" y="166"/>
                  <a:pt x="74" y="160"/>
                  <a:pt x="64" y="131"/>
                </a:cubicBezTo>
                <a:close/>
              </a:path>
            </a:pathLst>
          </a:custGeom>
          <a:solidFill>
            <a:srgbClr val="FF9933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52" name="Freeform 9"/>
          <p:cNvSpPr>
            <a:spLocks/>
          </p:cNvSpPr>
          <p:nvPr/>
        </p:nvSpPr>
        <p:spPr bwMode="auto">
          <a:xfrm>
            <a:off x="2644775" y="3811588"/>
            <a:ext cx="881063" cy="363537"/>
          </a:xfrm>
          <a:custGeom>
            <a:avLst/>
            <a:gdLst>
              <a:gd name="T0" fmla="*/ 0 w 555"/>
              <a:gd name="T1" fmla="*/ 0 h 229"/>
              <a:gd name="T2" fmla="*/ 2147483647 w 555"/>
              <a:gd name="T3" fmla="*/ 2147483647 h 229"/>
              <a:gd name="T4" fmla="*/ 2147483647 w 555"/>
              <a:gd name="T5" fmla="*/ 2147483647 h 229"/>
              <a:gd name="T6" fmla="*/ 2147483647 w 555"/>
              <a:gd name="T7" fmla="*/ 2147483647 h 229"/>
              <a:gd name="T8" fmla="*/ 2147483647 w 555"/>
              <a:gd name="T9" fmla="*/ 2147483647 h 229"/>
              <a:gd name="T10" fmla="*/ 2147483647 w 555"/>
              <a:gd name="T11" fmla="*/ 2147483647 h 229"/>
              <a:gd name="T12" fmla="*/ 2147483647 w 555"/>
              <a:gd name="T13" fmla="*/ 2147483647 h 229"/>
              <a:gd name="T14" fmla="*/ 2147483647 w 555"/>
              <a:gd name="T15" fmla="*/ 2147483647 h 229"/>
              <a:gd name="T16" fmla="*/ 2147483647 w 555"/>
              <a:gd name="T17" fmla="*/ 2147483647 h 229"/>
              <a:gd name="T18" fmla="*/ 2147483647 w 555"/>
              <a:gd name="T19" fmla="*/ 2147483647 h 229"/>
              <a:gd name="T20" fmla="*/ 2147483647 w 555"/>
              <a:gd name="T21" fmla="*/ 2147483647 h 229"/>
              <a:gd name="T22" fmla="*/ 2147483647 w 555"/>
              <a:gd name="T23" fmla="*/ 2147483647 h 2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5"/>
              <a:gd name="T37" fmla="*/ 0 h 229"/>
              <a:gd name="T38" fmla="*/ 555 w 555"/>
              <a:gd name="T39" fmla="*/ 229 h 22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5" h="229">
                <a:moveTo>
                  <a:pt x="0" y="0"/>
                </a:moveTo>
                <a:cubicBezTo>
                  <a:pt x="8" y="36"/>
                  <a:pt x="18" y="70"/>
                  <a:pt x="48" y="90"/>
                </a:cubicBezTo>
                <a:cubicBezTo>
                  <a:pt x="69" y="154"/>
                  <a:pt x="133" y="195"/>
                  <a:pt x="194" y="215"/>
                </a:cubicBezTo>
                <a:cubicBezTo>
                  <a:pt x="216" y="222"/>
                  <a:pt x="263" y="229"/>
                  <a:pt x="263" y="229"/>
                </a:cubicBezTo>
                <a:cubicBezTo>
                  <a:pt x="298" y="227"/>
                  <a:pt x="333" y="227"/>
                  <a:pt x="367" y="222"/>
                </a:cubicBezTo>
                <a:cubicBezTo>
                  <a:pt x="401" y="217"/>
                  <a:pt x="420" y="197"/>
                  <a:pt x="451" y="188"/>
                </a:cubicBezTo>
                <a:cubicBezTo>
                  <a:pt x="456" y="181"/>
                  <a:pt x="459" y="173"/>
                  <a:pt x="465" y="167"/>
                </a:cubicBezTo>
                <a:cubicBezTo>
                  <a:pt x="477" y="156"/>
                  <a:pt x="506" y="139"/>
                  <a:pt x="506" y="139"/>
                </a:cubicBezTo>
                <a:cubicBezTo>
                  <a:pt x="511" y="132"/>
                  <a:pt x="514" y="124"/>
                  <a:pt x="520" y="118"/>
                </a:cubicBezTo>
                <a:cubicBezTo>
                  <a:pt x="526" y="112"/>
                  <a:pt x="536" y="111"/>
                  <a:pt x="541" y="104"/>
                </a:cubicBezTo>
                <a:cubicBezTo>
                  <a:pt x="546" y="98"/>
                  <a:pt x="545" y="90"/>
                  <a:pt x="548" y="83"/>
                </a:cubicBezTo>
                <a:cubicBezTo>
                  <a:pt x="549" y="80"/>
                  <a:pt x="553" y="78"/>
                  <a:pt x="555" y="76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3" name="Oval 10"/>
          <p:cNvSpPr>
            <a:spLocks noChangeArrowheads="1"/>
          </p:cNvSpPr>
          <p:nvPr/>
        </p:nvSpPr>
        <p:spPr bwMode="auto">
          <a:xfrm>
            <a:off x="2895600" y="3200400"/>
            <a:ext cx="457200" cy="4572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76962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Electron – (negative charge)</a:t>
            </a:r>
          </a:p>
        </p:txBody>
      </p:sp>
      <p:pic>
        <p:nvPicPr>
          <p:cNvPr id="186371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58200" cy="5715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2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86373" name="Rectangle 9"/>
          <p:cNvSpPr>
            <a:spLocks noChangeArrowheads="1"/>
          </p:cNvSpPr>
          <p:nvPr/>
        </p:nvSpPr>
        <p:spPr bwMode="auto">
          <a:xfrm>
            <a:off x="4495800" y="2438400"/>
            <a:ext cx="1752600" cy="3810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6374" name="Rectangle 9"/>
          <p:cNvSpPr>
            <a:spLocks noChangeArrowheads="1"/>
          </p:cNvSpPr>
          <p:nvPr/>
        </p:nvSpPr>
        <p:spPr bwMode="auto">
          <a:xfrm>
            <a:off x="2362200" y="4800600"/>
            <a:ext cx="1752600" cy="381000"/>
          </a:xfrm>
          <a:prstGeom prst="rect">
            <a:avLst/>
          </a:prstGeom>
          <a:solidFill>
            <a:srgbClr val="DDDDDD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Rectangle 9"/>
          <p:cNvSpPr>
            <a:spLocks noChangeArrowheads="1"/>
          </p:cNvSpPr>
          <p:nvPr/>
        </p:nvSpPr>
        <p:spPr bwMode="auto">
          <a:xfrm>
            <a:off x="4876800" y="4800600"/>
            <a:ext cx="1752600" cy="381000"/>
          </a:xfrm>
          <a:prstGeom prst="rect">
            <a:avLst/>
          </a:prstGeom>
          <a:solidFill>
            <a:srgbClr val="DDDDDD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58200" cy="57150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87396" name="Rectangle 9"/>
          <p:cNvSpPr>
            <a:spLocks noChangeArrowheads="1"/>
          </p:cNvSpPr>
          <p:nvPr/>
        </p:nvSpPr>
        <p:spPr bwMode="auto">
          <a:xfrm>
            <a:off x="4495800" y="2438400"/>
            <a:ext cx="1752600" cy="381000"/>
          </a:xfrm>
          <a:prstGeom prst="rect">
            <a:avLst/>
          </a:prstGeom>
          <a:solidFill>
            <a:srgbClr val="EAEAEA"/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397" name="Rectangle 9"/>
          <p:cNvSpPr>
            <a:spLocks noChangeArrowheads="1"/>
          </p:cNvSpPr>
          <p:nvPr/>
        </p:nvSpPr>
        <p:spPr bwMode="auto">
          <a:xfrm>
            <a:off x="2362200" y="4800600"/>
            <a:ext cx="1752600" cy="381000"/>
          </a:xfrm>
          <a:prstGeom prst="rect">
            <a:avLst/>
          </a:prstGeom>
          <a:solidFill>
            <a:srgbClr val="DDDDDD"/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398" name="Rectangle 9"/>
          <p:cNvSpPr>
            <a:spLocks noChangeArrowheads="1"/>
          </p:cNvSpPr>
          <p:nvPr/>
        </p:nvSpPr>
        <p:spPr bwMode="auto">
          <a:xfrm>
            <a:off x="4876800" y="4800600"/>
            <a:ext cx="1752600" cy="381000"/>
          </a:xfrm>
          <a:prstGeom prst="rect">
            <a:avLst/>
          </a:prstGeom>
          <a:solidFill>
            <a:srgbClr val="DDDDDD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399" name="Rectangle 9"/>
          <p:cNvSpPr>
            <a:spLocks noChangeArrowheads="1"/>
          </p:cNvSpPr>
          <p:nvPr/>
        </p:nvSpPr>
        <p:spPr bwMode="auto">
          <a:xfrm>
            <a:off x="838200" y="1905000"/>
            <a:ext cx="1752600" cy="381000"/>
          </a:xfrm>
          <a:prstGeom prst="rect">
            <a:avLst/>
          </a:prstGeom>
          <a:solidFill>
            <a:srgbClr val="DDDDDD"/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0" name="Text Box 10"/>
          <p:cNvSpPr txBox="1">
            <a:spLocks noChangeArrowheads="1"/>
          </p:cNvSpPr>
          <p:nvPr/>
        </p:nvSpPr>
        <p:spPr bwMode="auto">
          <a:xfrm>
            <a:off x="4572000" y="36576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58200" cy="57150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9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88420" name="Rectangle 9"/>
          <p:cNvSpPr>
            <a:spLocks noChangeArrowheads="1"/>
          </p:cNvSpPr>
          <p:nvPr/>
        </p:nvSpPr>
        <p:spPr bwMode="auto">
          <a:xfrm>
            <a:off x="4495800" y="2438400"/>
            <a:ext cx="1752600" cy="381000"/>
          </a:xfrm>
          <a:prstGeom prst="rect">
            <a:avLst/>
          </a:prstGeom>
          <a:solidFill>
            <a:srgbClr val="EAEAEA"/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Rectangle 9"/>
          <p:cNvSpPr>
            <a:spLocks noChangeArrowheads="1"/>
          </p:cNvSpPr>
          <p:nvPr/>
        </p:nvSpPr>
        <p:spPr bwMode="auto">
          <a:xfrm>
            <a:off x="2362200" y="4800600"/>
            <a:ext cx="1752600" cy="381000"/>
          </a:xfrm>
          <a:prstGeom prst="rect">
            <a:avLst/>
          </a:prstGeom>
          <a:solidFill>
            <a:srgbClr val="DDDDDD"/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22" name="Rectangle 9"/>
          <p:cNvSpPr>
            <a:spLocks noChangeArrowheads="1"/>
          </p:cNvSpPr>
          <p:nvPr/>
        </p:nvSpPr>
        <p:spPr bwMode="auto">
          <a:xfrm>
            <a:off x="4876800" y="4800600"/>
            <a:ext cx="1752600" cy="381000"/>
          </a:xfrm>
          <a:prstGeom prst="rect">
            <a:avLst/>
          </a:prstGeom>
          <a:solidFill>
            <a:srgbClr val="DDDDDD"/>
          </a:solidFill>
          <a:ln w="762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23" name="Rectangle 9"/>
          <p:cNvSpPr>
            <a:spLocks noChangeArrowheads="1"/>
          </p:cNvSpPr>
          <p:nvPr/>
        </p:nvSpPr>
        <p:spPr bwMode="auto">
          <a:xfrm>
            <a:off x="838200" y="1905000"/>
            <a:ext cx="1752600" cy="381000"/>
          </a:xfrm>
          <a:prstGeom prst="rect">
            <a:avLst/>
          </a:prstGeom>
          <a:solidFill>
            <a:srgbClr val="DDDDDD"/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Text Box 10"/>
          <p:cNvSpPr txBox="1">
            <a:spLocks noChangeArrowheads="1"/>
          </p:cNvSpPr>
          <p:nvPr/>
        </p:nvSpPr>
        <p:spPr bwMode="auto">
          <a:xfrm>
            <a:off x="4572000" y="36576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58200" cy="57150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3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89444" name="Rectangle 9"/>
          <p:cNvSpPr>
            <a:spLocks noChangeArrowheads="1"/>
          </p:cNvSpPr>
          <p:nvPr/>
        </p:nvSpPr>
        <p:spPr bwMode="auto">
          <a:xfrm>
            <a:off x="4495800" y="2438400"/>
            <a:ext cx="1752600" cy="381000"/>
          </a:xfrm>
          <a:prstGeom prst="rect">
            <a:avLst/>
          </a:prstGeom>
          <a:solidFill>
            <a:srgbClr val="EAEAEA"/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445" name="Rectangle 9"/>
          <p:cNvSpPr>
            <a:spLocks noChangeArrowheads="1"/>
          </p:cNvSpPr>
          <p:nvPr/>
        </p:nvSpPr>
        <p:spPr bwMode="auto">
          <a:xfrm>
            <a:off x="2362200" y="4800600"/>
            <a:ext cx="1752600" cy="381000"/>
          </a:xfrm>
          <a:prstGeom prst="rect">
            <a:avLst/>
          </a:prstGeom>
          <a:solidFill>
            <a:srgbClr val="DDDDDD"/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446" name="Rectangle 9"/>
          <p:cNvSpPr>
            <a:spLocks noChangeArrowheads="1"/>
          </p:cNvSpPr>
          <p:nvPr/>
        </p:nvSpPr>
        <p:spPr bwMode="auto">
          <a:xfrm>
            <a:off x="838200" y="1905000"/>
            <a:ext cx="1752600" cy="381000"/>
          </a:xfrm>
          <a:prstGeom prst="rect">
            <a:avLst/>
          </a:prstGeom>
          <a:solidFill>
            <a:srgbClr val="DDDDDD"/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447" name="Text Box 10"/>
          <p:cNvSpPr txBox="1">
            <a:spLocks noChangeArrowheads="1"/>
          </p:cNvSpPr>
          <p:nvPr/>
        </p:nvSpPr>
        <p:spPr bwMode="auto">
          <a:xfrm>
            <a:off x="4572000" y="36576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1534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Nucleus: The positively charged center of the atom.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95587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58200" cy="47244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8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1534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Nucleus: The positively charged center of the atom.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nucleus has an incredibly high density.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96611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58200" cy="47244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2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1534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Nucleus: The positively charged center of the atom.</a:t>
            </a:r>
          </a:p>
          <a:p>
            <a:pPr lvl="1" eaLnBrk="1" hangingPunct="1">
              <a:defRPr/>
            </a:pPr>
            <a:r>
              <a:rPr lang="en-US" dirty="0" smtClean="0"/>
              <a:t>The nucleus has an incredibly high density.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97635" name="Picture 5" descr="19_1_atoms__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58200" cy="47244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6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838200" y="2057400"/>
            <a:ext cx="7239000" cy="1143000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38" name="TextBox 6"/>
          <p:cNvSpPr txBox="1">
            <a:spLocks noChangeArrowheads="1"/>
          </p:cNvSpPr>
          <p:nvPr/>
        </p:nvSpPr>
        <p:spPr bwMode="auto">
          <a:xfrm>
            <a:off x="1066800" y="2133600"/>
            <a:ext cx="6858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eaLnBrk="1" hangingPunct="1"/>
            <a:r>
              <a:rPr lang="en-US" sz="2800"/>
              <a:t>Equal to a million million million kg m</a:t>
            </a:r>
            <a:r>
              <a:rPr lang="en-US" sz="2800" baseline="30000"/>
              <a:t>-3</a:t>
            </a:r>
            <a:r>
              <a:rPr lang="en-US" sz="2800"/>
              <a:t> or a thousand million million tonnes m</a:t>
            </a:r>
            <a:r>
              <a:rPr lang="en-US" sz="2800" baseline="30000"/>
              <a:t>-3</a:t>
            </a:r>
            <a:endParaRPr lang="en-US" sz="2800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10">
        <a:dk1>
          <a:srgbClr val="003366"/>
        </a:dk1>
        <a:lt1>
          <a:srgbClr val="FFFFFF"/>
        </a:lt1>
        <a:dk2>
          <a:srgbClr val="E6E644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0F0B0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1">
        <a:dk1>
          <a:srgbClr val="003366"/>
        </a:dk1>
        <a:lt1>
          <a:srgbClr val="FFFFFF"/>
        </a:lt1>
        <a:dk2>
          <a:srgbClr val="D4B724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E6D8AC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2">
        <a:dk1>
          <a:srgbClr val="080808"/>
        </a:dk1>
        <a:lt1>
          <a:srgbClr val="FFFFFF"/>
        </a:lt1>
        <a:dk2>
          <a:srgbClr val="1C1C1C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BABAB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80808"/>
        </a:dk1>
        <a:lt1>
          <a:srgbClr val="FFFFFF"/>
        </a:lt1>
        <a:dk2>
          <a:srgbClr val="1C1C1C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BABAB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5042</Words>
  <Application>Microsoft Macintosh PowerPoint</Application>
  <PresentationFormat>On-screen Show (4:3)</PresentationFormat>
  <Paragraphs>806</Paragraphs>
  <Slides>224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224</vt:i4>
      </vt:variant>
    </vt:vector>
  </HeadingPairs>
  <TitlesOfParts>
    <vt:vector size="231" baseType="lpstr">
      <vt:lpstr>Arial Black</vt:lpstr>
      <vt:lpstr>Tahoma</vt:lpstr>
      <vt:lpstr>Verdana</vt:lpstr>
      <vt:lpstr>Wingdings</vt:lpstr>
      <vt:lpstr>Arial</vt:lpstr>
      <vt:lpstr>Curtain Call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8</cp:revision>
  <dcterms:modified xsi:type="dcterms:W3CDTF">2017-10-29T22:30:55Z</dcterms:modified>
</cp:coreProperties>
</file>