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6" r:id="rId1"/>
  </p:sldMasterIdLst>
  <p:handoutMasterIdLst>
    <p:handoutMasterId r:id="rId41"/>
  </p:handoutMasterIdLst>
  <p:sldIdLst>
    <p:sldId id="256" r:id="rId2"/>
    <p:sldId id="257" r:id="rId3"/>
    <p:sldId id="287" r:id="rId4"/>
    <p:sldId id="258" r:id="rId5"/>
    <p:sldId id="259" r:id="rId6"/>
    <p:sldId id="260" r:id="rId7"/>
    <p:sldId id="261" r:id="rId8"/>
    <p:sldId id="262" r:id="rId9"/>
    <p:sldId id="263" r:id="rId10"/>
    <p:sldId id="264" r:id="rId11"/>
    <p:sldId id="265" r:id="rId12"/>
    <p:sldId id="266" r:id="rId13"/>
    <p:sldId id="286" r:id="rId14"/>
    <p:sldId id="267" r:id="rId15"/>
    <p:sldId id="268" r:id="rId16"/>
    <p:sldId id="269" r:id="rId17"/>
    <p:sldId id="270" r:id="rId18"/>
    <p:sldId id="271" r:id="rId19"/>
    <p:sldId id="272" r:id="rId20"/>
    <p:sldId id="273" r:id="rId21"/>
    <p:sldId id="274" r:id="rId22"/>
    <p:sldId id="275" r:id="rId23"/>
    <p:sldId id="276" r:id="rId24"/>
    <p:sldId id="277" r:id="rId25"/>
    <p:sldId id="294" r:id="rId26"/>
    <p:sldId id="278" r:id="rId27"/>
    <p:sldId id="279" r:id="rId28"/>
    <p:sldId id="288" r:id="rId29"/>
    <p:sldId id="280" r:id="rId30"/>
    <p:sldId id="281" r:id="rId31"/>
    <p:sldId id="282" r:id="rId32"/>
    <p:sldId id="283" r:id="rId33"/>
    <p:sldId id="289" r:id="rId34"/>
    <p:sldId id="292" r:id="rId35"/>
    <p:sldId id="284" r:id="rId36"/>
    <p:sldId id="285" r:id="rId37"/>
    <p:sldId id="290" r:id="rId38"/>
    <p:sldId id="291" r:id="rId39"/>
    <p:sldId id="293"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46"/>
    <a:srgbClr val="FF338D"/>
    <a:srgbClr val="FF918E"/>
    <a:srgbClr val="FF5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3095" autoAdjust="0"/>
  </p:normalViewPr>
  <p:slideViewPr>
    <p:cSldViewPr snapToObjects="1">
      <p:cViewPr varScale="1">
        <p:scale>
          <a:sx n="60" d="100"/>
          <a:sy n="60" d="100"/>
        </p:scale>
        <p:origin x="960" y="128"/>
      </p:cViewPr>
      <p:guideLst>
        <p:guide orient="horz" pos="2160"/>
        <p:guide pos="2880"/>
      </p:guideLst>
    </p:cSldViewPr>
  </p:slideViewPr>
  <p:outlineViewPr>
    <p:cViewPr>
      <p:scale>
        <a:sx n="33" d="100"/>
        <a:sy n="33" d="100"/>
      </p:scale>
      <p:origin x="0" y="41912"/>
    </p:cViewPr>
  </p:outlineViewPr>
  <p:notesTextViewPr>
    <p:cViewPr>
      <p:scale>
        <a:sx n="100" d="100"/>
        <a:sy n="100" d="100"/>
      </p:scale>
      <p:origin x="0" y="0"/>
    </p:cViewPr>
  </p:notesTextViewPr>
  <p:sorterViewPr>
    <p:cViewPr>
      <p:scale>
        <a:sx n="66" d="100"/>
        <a:sy n="66" d="100"/>
      </p:scale>
      <p:origin x="0" y="246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EFE2D4-7BB5-7146-8F7E-2393F855A5C6}" type="datetimeFigureOut">
              <a:rPr lang="en-US" smtClean="0"/>
              <a:t>10/21/16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77191D-BDC2-514A-A5D2-7A3CF4E07ED6}" type="slidenum">
              <a:rPr lang="en-US" smtClean="0"/>
              <a:t>‹#›</a:t>
            </a:fld>
            <a:endParaRPr lang="en-US"/>
          </a:p>
        </p:txBody>
      </p:sp>
    </p:spTree>
    <p:extLst>
      <p:ext uri="{BB962C8B-B14F-4D97-AF65-F5344CB8AC3E}">
        <p14:creationId xmlns:p14="http://schemas.microsoft.com/office/powerpoint/2010/main" val="15462145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B99C9D5-6D1E-D546-82CC-7DACE472DD4A}" type="datetimeFigureOut">
              <a:rPr lang="en-US" smtClean="0"/>
              <a:pPr/>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56213-B4C4-4C5C-8EAE-01416D175C4F}" type="slidenum">
              <a:rPr lang="en-US" smtClean="0"/>
              <a:pPr/>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BB99C9D5-6D1E-D546-82CC-7DACE472DD4A}" type="datetimeFigureOut">
              <a:rPr lang="en-US" smtClean="0"/>
              <a:pPr/>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B99C9D5-6D1E-D546-82CC-7DACE472DD4A}" type="datetimeFigureOut">
              <a:rPr lang="en-US" smtClean="0"/>
              <a:pPr/>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B99C9D5-6D1E-D546-82CC-7DACE472DD4A}" type="datetimeFigureOut">
              <a:rPr lang="en-US" smtClean="0"/>
              <a:pPr/>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B99C9D5-6D1E-D546-82CC-7DACE472DD4A}" type="datetimeFigureOut">
              <a:rPr lang="en-US" smtClean="0"/>
              <a:pPr/>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99C9D5-6D1E-D546-82CC-7DACE472DD4A}" type="datetimeFigureOut">
              <a:rPr lang="en-US" smtClean="0"/>
              <a:pPr/>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B99C9D5-6D1E-D546-82CC-7DACE472DD4A}" type="datetimeFigureOut">
              <a:rPr lang="en-US" smtClean="0"/>
              <a:pPr/>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B99C9D5-6D1E-D546-82CC-7DACE472DD4A}" type="datetimeFigureOut">
              <a:rPr lang="en-US" smtClean="0"/>
              <a:pPr/>
              <a:t>10/21/16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B99C9D5-6D1E-D546-82CC-7DACE472DD4A}" type="datetimeFigureOut">
              <a:rPr lang="en-US" smtClean="0"/>
              <a:pPr/>
              <a:t>10/21/16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9C9D5-6D1E-D546-82CC-7DACE472DD4A}" type="datetimeFigureOut">
              <a:rPr lang="en-US" smtClean="0"/>
              <a:pPr/>
              <a:t>10/21/16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9C9D5-6D1E-D546-82CC-7DACE472DD4A}" type="datetimeFigureOut">
              <a:rPr lang="en-US" smtClean="0"/>
              <a:pPr/>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BB99C9D5-6D1E-D546-82CC-7DACE472DD4A}" type="datetimeFigureOut">
              <a:rPr lang="en-US" smtClean="0"/>
              <a:pPr/>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BC502-A7CB-E64F-8CE2-8F3D4B5770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BB99C9D5-6D1E-D546-82CC-7DACE472DD4A}" type="datetimeFigureOut">
              <a:rPr lang="en-US" smtClean="0"/>
              <a:pPr/>
              <a:t>10/21/16</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4DDBC502-A7CB-E64F-8CE2-8F3D4B5770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Chemistry of Life</a:t>
            </a:r>
            <a:br>
              <a:rPr lang="en-US" dirty="0" smtClean="0"/>
            </a:br>
            <a:endParaRPr lang="en-US" dirty="0"/>
          </a:p>
        </p:txBody>
      </p:sp>
      <p:sp>
        <p:nvSpPr>
          <p:cNvPr id="3" name="Subtitle 2"/>
          <p:cNvSpPr>
            <a:spLocks noGrp="1"/>
          </p:cNvSpPr>
          <p:nvPr>
            <p:ph type="subTitle" idx="1"/>
          </p:nvPr>
        </p:nvSpPr>
        <p:spPr>
          <a:xfrm>
            <a:off x="820738" y="4155141"/>
            <a:ext cx="7542212" cy="2106707"/>
          </a:xfrm>
        </p:spPr>
        <p:txBody>
          <a:bodyPr>
            <a:normAutofit lnSpcReduction="10000"/>
          </a:bodyPr>
          <a:lstStyle/>
          <a:p>
            <a:r>
              <a:rPr lang="en-US" dirty="0" smtClean="0"/>
              <a:t>Everything is made up of </a:t>
            </a:r>
            <a:r>
              <a:rPr lang="en-US" dirty="0" smtClean="0">
                <a:solidFill>
                  <a:schemeClr val="accent2">
                    <a:lumMod val="20000"/>
                    <a:lumOff val="80000"/>
                  </a:schemeClr>
                </a:solidFill>
              </a:rPr>
              <a:t>matter</a:t>
            </a:r>
            <a:r>
              <a:rPr lang="en-US" dirty="0" smtClean="0"/>
              <a:t>.  </a:t>
            </a:r>
          </a:p>
          <a:p>
            <a:r>
              <a:rPr lang="en-US" dirty="0"/>
              <a:t>Matter</a:t>
            </a:r>
            <a:r>
              <a:rPr lang="en-US" dirty="0" smtClean="0">
                <a:solidFill>
                  <a:schemeClr val="tx1"/>
                </a:solidFill>
              </a:rPr>
              <a:t> is anything that has mass and takes up space.</a:t>
            </a:r>
          </a:p>
          <a:p>
            <a:endParaRPr lang="en-US" dirty="0" smtClean="0">
              <a:solidFill>
                <a:schemeClr val="tx1"/>
              </a:solidFill>
            </a:endParaRPr>
          </a:p>
          <a:p>
            <a:r>
              <a:rPr lang="en-US" dirty="0"/>
              <a:t>Energy</a:t>
            </a:r>
            <a:r>
              <a:rPr lang="en-US" dirty="0" smtClean="0">
                <a:solidFill>
                  <a:schemeClr val="tx1"/>
                </a:solidFill>
              </a:rPr>
              <a:t> can hold matter together or break it apart.</a:t>
            </a:r>
          </a:p>
          <a:p>
            <a:r>
              <a:rPr lang="en-US" dirty="0"/>
              <a:t>Energy </a:t>
            </a:r>
            <a:r>
              <a:rPr lang="en-US" dirty="0" smtClean="0">
                <a:solidFill>
                  <a:schemeClr val="tx1"/>
                </a:solidFill>
              </a:rPr>
              <a:t>is the ability to cause change.  Ex. Sunlight, electricity, heat, chemical energy</a:t>
            </a:r>
          </a:p>
          <a:p>
            <a:endParaRPr lang="en-US" dirty="0">
              <a:solidFill>
                <a:schemeClr val="accent6">
                  <a:lumMod val="75000"/>
                </a:schemeClr>
              </a:solidFill>
            </a:endParaRPr>
          </a:p>
        </p:txBody>
      </p:sp>
    </p:spTree>
  </p:cSld>
  <p:clrMapOvr>
    <a:masterClrMapping/>
  </p:clrMapOvr>
  <p:transition spd="med">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338D"/>
                </a:solidFill>
              </a:rPr>
              <a:t>MOLECULES</a:t>
            </a:r>
            <a:endParaRPr lang="en-US" dirty="0">
              <a:solidFill>
                <a:srgbClr val="FF338D"/>
              </a:solidFill>
            </a:endParaRPr>
          </a:p>
        </p:txBody>
      </p:sp>
      <p:sp>
        <p:nvSpPr>
          <p:cNvPr id="3" name="Content Placeholder 2"/>
          <p:cNvSpPr>
            <a:spLocks noGrp="1"/>
          </p:cNvSpPr>
          <p:nvPr>
            <p:ph idx="1"/>
          </p:nvPr>
        </p:nvSpPr>
        <p:spPr>
          <a:xfrm>
            <a:off x="779462" y="1882588"/>
            <a:ext cx="7581901" cy="4746812"/>
          </a:xfrm>
        </p:spPr>
        <p:txBody>
          <a:bodyPr>
            <a:normAutofit lnSpcReduction="10000"/>
          </a:bodyPr>
          <a:lstStyle/>
          <a:p>
            <a:r>
              <a:rPr lang="en-US" dirty="0"/>
              <a:t>Molecules </a:t>
            </a:r>
            <a:r>
              <a:rPr lang="en-US" dirty="0" smtClean="0"/>
              <a:t>are the smallest part of a compound with all the properties of that compound.</a:t>
            </a:r>
          </a:p>
          <a:p>
            <a:r>
              <a:rPr lang="en-US" dirty="0" smtClean="0">
                <a:solidFill>
                  <a:srgbClr val="FF338D"/>
                </a:solidFill>
              </a:rPr>
              <a:t>Example:  </a:t>
            </a:r>
            <a:r>
              <a:rPr lang="en-US" dirty="0" smtClean="0"/>
              <a:t>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 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 </a:t>
            </a:r>
            <a:r>
              <a:rPr lang="en-US" dirty="0" smtClean="0">
                <a:solidFill>
                  <a:srgbClr val="FFFF00"/>
                </a:solidFill>
              </a:rPr>
              <a:t>H</a:t>
            </a:r>
            <a:r>
              <a:rPr lang="en-US" baseline="-25000" dirty="0" smtClean="0">
                <a:solidFill>
                  <a:srgbClr val="FFFF00"/>
                </a:solidFill>
              </a:rPr>
              <a:t>2</a:t>
            </a:r>
            <a:r>
              <a:rPr lang="en-US" dirty="0" smtClean="0">
                <a:solidFill>
                  <a:srgbClr val="FFFF00"/>
                </a:solidFill>
              </a:rPr>
              <a:t>O</a:t>
            </a:r>
            <a:r>
              <a:rPr lang="en-US" dirty="0" smtClean="0"/>
              <a:t>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OH</a:t>
            </a:r>
            <a:r>
              <a:rPr lang="en-US" baseline="-25000" dirty="0" smtClean="0"/>
              <a:t>2</a:t>
            </a:r>
            <a:r>
              <a:rPr lang="en-US" dirty="0" smtClean="0"/>
              <a:t>O </a:t>
            </a:r>
          </a:p>
          <a:p>
            <a:pPr>
              <a:buNone/>
            </a:pPr>
            <a:r>
              <a:rPr lang="en-US" dirty="0" smtClean="0"/>
              <a:t>	 One single H</a:t>
            </a:r>
            <a:r>
              <a:rPr lang="en-US" baseline="-25000" dirty="0" smtClean="0"/>
              <a:t>2</a:t>
            </a:r>
            <a:r>
              <a:rPr lang="en-US" dirty="0" smtClean="0"/>
              <a:t>O is a molecule of water.  It is the smallest  piece I can remove from this compound of water and still have water.</a:t>
            </a:r>
          </a:p>
          <a:p>
            <a:pPr>
              <a:buNone/>
            </a:pPr>
            <a:r>
              <a:rPr lang="en-US" dirty="0" smtClean="0"/>
              <a:t>Molecules are important to understand when it comes to talking about living things and cells.</a:t>
            </a:r>
          </a:p>
          <a:p>
            <a:pPr>
              <a:buNone/>
            </a:pPr>
            <a:endParaRPr lang="en-US" dirty="0" smtClean="0"/>
          </a:p>
          <a:p>
            <a:pPr>
              <a:buNone/>
            </a:pPr>
            <a:endParaRPr lang="en-US" dirty="0" smtClean="0">
              <a:solidFill>
                <a:srgbClr val="FF338D"/>
              </a:solidFill>
            </a:endParaRPr>
          </a:p>
          <a:p>
            <a:pPr>
              <a:buNone/>
            </a:pPr>
            <a:endParaRPr lang="en-US" dirty="0">
              <a:solidFill>
                <a:srgbClr val="FF338D"/>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TYPES OF COMPOUNDS</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Autofit/>
          </a:bodyPr>
          <a:lstStyle/>
          <a:p>
            <a:r>
              <a:rPr lang="en-US" dirty="0" smtClean="0">
                <a:solidFill>
                  <a:schemeClr val="accent3">
                    <a:lumMod val="60000"/>
                    <a:lumOff val="40000"/>
                  </a:schemeClr>
                </a:solidFill>
              </a:rPr>
              <a:t>MOLECULAR COMPOUNDS </a:t>
            </a:r>
            <a:r>
              <a:rPr lang="en-US" dirty="0" smtClean="0"/>
              <a:t>form when different atoms share their outermost electrons.  The smallest part of a molecular compound is a </a:t>
            </a:r>
            <a:r>
              <a:rPr lang="en-US" dirty="0"/>
              <a:t>molecule.</a:t>
            </a:r>
            <a:endParaRPr lang="en-US" dirty="0" smtClean="0"/>
          </a:p>
          <a:p>
            <a:pPr lvl="1"/>
            <a:r>
              <a:rPr lang="en-US" sz="2400" dirty="0" smtClean="0"/>
              <a:t>Molecules produced have different properties from those elements that form them or from the original molecules present prior to a chemical reaction.</a:t>
            </a:r>
          </a:p>
          <a:p>
            <a:pPr lvl="1"/>
            <a:r>
              <a:rPr lang="en-US" sz="2400" dirty="0" smtClean="0"/>
              <a:t>Example:  H</a:t>
            </a:r>
            <a:r>
              <a:rPr lang="en-US" sz="2400" baseline="-25000" dirty="0" smtClean="0"/>
              <a:t>2</a:t>
            </a:r>
            <a:r>
              <a:rPr lang="en-US" sz="2400" dirty="0" smtClean="0"/>
              <a:t>O    Oxygen is flammable, but water is not.</a:t>
            </a:r>
          </a:p>
        </p:txBody>
      </p:sp>
    </p:spTree>
  </p:cSld>
  <p:clrMapOvr>
    <a:masterClrMapping/>
  </p:clrMapOvr>
  <p:transition spd="med">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TYPES OF COMPOUNDS</a:t>
            </a:r>
            <a:endParaRPr lang="en-US" dirty="0">
              <a:solidFill>
                <a:schemeClr val="accent3">
                  <a:lumMod val="60000"/>
                  <a:lumOff val="40000"/>
                </a:schemeClr>
              </a:solidFill>
            </a:endParaRPr>
          </a:p>
        </p:txBody>
      </p:sp>
      <p:sp>
        <p:nvSpPr>
          <p:cNvPr id="3" name="Content Placeholder 2"/>
          <p:cNvSpPr>
            <a:spLocks noGrp="1"/>
          </p:cNvSpPr>
          <p:nvPr>
            <p:ph idx="1"/>
          </p:nvPr>
        </p:nvSpPr>
        <p:spPr>
          <a:xfrm>
            <a:off x="883443" y="1447800"/>
            <a:ext cx="7373938" cy="4746812"/>
          </a:xfrm>
        </p:spPr>
        <p:txBody>
          <a:bodyPr>
            <a:normAutofit fontScale="92500" lnSpcReduction="20000"/>
          </a:bodyPr>
          <a:lstStyle/>
          <a:p>
            <a:r>
              <a:rPr lang="en-US" dirty="0"/>
              <a:t>IONIC COMPOUNDS form when ions of opposite charges are attached to one another to form electrically neutral compounds.</a:t>
            </a:r>
          </a:p>
          <a:p>
            <a:r>
              <a:rPr lang="en-US" dirty="0"/>
              <a:t>Ions are atoms that have become electrically charged due to the loss or gain of an electron – atoms are usually neutral.</a:t>
            </a:r>
          </a:p>
          <a:p>
            <a:pPr lvl="2"/>
            <a:r>
              <a:rPr lang="en-US" dirty="0"/>
              <a:t>Atoms that lose an electron become positively charged.</a:t>
            </a:r>
          </a:p>
          <a:p>
            <a:pPr lvl="2"/>
            <a:r>
              <a:rPr lang="en-US" dirty="0"/>
              <a:t>Atoms that gain an electron become negatively charged.</a:t>
            </a:r>
          </a:p>
          <a:p>
            <a:r>
              <a:rPr lang="en-US" dirty="0" smtClean="0"/>
              <a:t>Salt is an ionic compound.     Na+ combines with </a:t>
            </a:r>
            <a:r>
              <a:rPr lang="en-US" dirty="0" err="1" smtClean="0"/>
              <a:t>Cl</a:t>
            </a:r>
            <a:r>
              <a:rPr lang="en-US" dirty="0" smtClean="0"/>
              <a:t>- to form the electrically neutral compound </a:t>
            </a:r>
            <a:r>
              <a:rPr lang="en-US" dirty="0" err="1" smtClean="0"/>
              <a:t>NaCl</a:t>
            </a:r>
            <a:r>
              <a:rPr lang="en-US" dirty="0" smtClean="0"/>
              <a:t> – salt</a:t>
            </a:r>
          </a:p>
          <a:p>
            <a:r>
              <a:rPr lang="en-US" dirty="0" smtClean="0"/>
              <a:t>Ions are important in many life processes.  Example: Sodium and potassium ions move in and out of nerve cells transmitting messages along the nerve cells.</a:t>
            </a:r>
          </a:p>
          <a:p>
            <a:pPr lvl="2"/>
            <a:endParaRPr lang="en-US" dirty="0" smtClean="0"/>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IONIC COMPOUND - SALT</a:t>
            </a:r>
            <a:endParaRPr lang="en-US" dirty="0">
              <a:solidFill>
                <a:schemeClr val="accent2"/>
              </a:solidFill>
            </a:endParaRPr>
          </a:p>
        </p:txBody>
      </p:sp>
      <p:pic>
        <p:nvPicPr>
          <p:cNvPr id="4" name="Content Placeholder 3" descr="Picture 3.png"/>
          <p:cNvPicPr>
            <a:picLocks noGrp="1" noChangeAspect="1"/>
          </p:cNvPicPr>
          <p:nvPr>
            <p:ph idx="1"/>
          </p:nvPr>
        </p:nvPicPr>
        <p:blipFill>
          <a:blip r:embed="rId2"/>
          <a:srcRect l="-76511" r="-76511"/>
          <a:stretch>
            <a:fillRect/>
          </a:stretch>
        </p:blipFill>
        <p:spPr>
          <a:xfrm>
            <a:off x="779462" y="1882588"/>
            <a:ext cx="7581901" cy="3953436"/>
          </a:xfr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MIXTURES</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US" dirty="0"/>
              <a:t>Mixtures are combination of substances in which individual substances retain their own properties.  Mixtures can be solids, liquids, gases, or any combination of them.</a:t>
            </a:r>
          </a:p>
          <a:p>
            <a:r>
              <a:rPr lang="en-US" dirty="0"/>
              <a:t>Two types of mixtures:</a:t>
            </a:r>
          </a:p>
          <a:p>
            <a:pPr lvl="1"/>
            <a:r>
              <a:rPr lang="en-US" dirty="0"/>
              <a:t>Solutions – A mixture in which one or more substances mix evenly with other substances.  Example:  sweat tastes salty</a:t>
            </a:r>
          </a:p>
          <a:p>
            <a:pPr lvl="1"/>
            <a:r>
              <a:rPr lang="en-US" dirty="0"/>
              <a:t>Suspension </a:t>
            </a:r>
            <a:r>
              <a:rPr lang="en-US" dirty="0" smtClean="0"/>
              <a:t>– A mixture in which substances spread throughout a liquid or a gas, but do not readily remain mixed – will settle out over time.  Example: blood, Italian dressing</a:t>
            </a:r>
            <a:endParaRPr lang="en-US" dirty="0">
              <a:solidFill>
                <a:srgbClr val="FF0000"/>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2">
                    <a:lumMod val="60000"/>
                    <a:lumOff val="40000"/>
                  </a:schemeClr>
                </a:solidFill>
              </a:rPr>
              <a:t>COMPOUNDS IN LIVING THINGS</a:t>
            </a:r>
            <a:r>
              <a:rPr lang="en-US" dirty="0" smtClean="0">
                <a:solidFill>
                  <a:schemeClr val="accent2">
                    <a:lumMod val="60000"/>
                    <a:lumOff val="40000"/>
                  </a:schemeClr>
                </a:solidFill>
              </a:rPr>
              <a:t/>
            </a:r>
            <a:br>
              <a:rPr lang="en-US" dirty="0" smtClean="0">
                <a:solidFill>
                  <a:schemeClr val="accent2">
                    <a:lumMod val="60000"/>
                    <a:lumOff val="40000"/>
                  </a:schemeClr>
                </a:solidFill>
              </a:rPr>
            </a:b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normAutofit/>
          </a:bodyPr>
          <a:lstStyle/>
          <a:p>
            <a:r>
              <a:rPr lang="en-US" sz="3200" dirty="0" smtClean="0">
                <a:solidFill>
                  <a:schemeClr val="accent2">
                    <a:lumMod val="60000"/>
                    <a:lumOff val="40000"/>
                  </a:schemeClr>
                </a:solidFill>
              </a:rPr>
              <a:t>ORGANIC COMPOUNDS</a:t>
            </a:r>
            <a:r>
              <a:rPr lang="en-US" sz="3200" dirty="0" smtClean="0"/>
              <a:t> always contain carbon and hydrogen and are usually associated with living things.</a:t>
            </a:r>
          </a:p>
          <a:p>
            <a:pPr>
              <a:buNone/>
            </a:pPr>
            <a:endParaRPr lang="en-US" sz="3200" dirty="0" smtClean="0"/>
          </a:p>
          <a:p>
            <a:r>
              <a:rPr lang="en-US" sz="3200" dirty="0" smtClean="0">
                <a:solidFill>
                  <a:schemeClr val="accent2">
                    <a:lumMod val="60000"/>
                    <a:lumOff val="40000"/>
                  </a:schemeClr>
                </a:solidFill>
              </a:rPr>
              <a:t>INORGANIC COMPOUNDS</a:t>
            </a:r>
            <a:r>
              <a:rPr lang="en-US" sz="3200" dirty="0" smtClean="0"/>
              <a:t> are made from elements other than carbon.</a:t>
            </a:r>
            <a:endParaRPr lang="en-US" sz="3200" dirty="0">
              <a:solidFill>
                <a:schemeClr val="accent2">
                  <a:lumMod val="60000"/>
                  <a:lumOff val="40000"/>
                </a:schemeClr>
              </a:solidFill>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B746"/>
                </a:solidFill>
              </a:rPr>
              <a:t>ORGANIC COMPOUNDS</a:t>
            </a:r>
            <a:endParaRPr lang="en-US" dirty="0">
              <a:solidFill>
                <a:srgbClr val="FFB746"/>
              </a:solidFill>
            </a:endParaRPr>
          </a:p>
        </p:txBody>
      </p:sp>
      <p:sp>
        <p:nvSpPr>
          <p:cNvPr id="3" name="Content Placeholder 2"/>
          <p:cNvSpPr>
            <a:spLocks noGrp="1"/>
          </p:cNvSpPr>
          <p:nvPr>
            <p:ph idx="1"/>
          </p:nvPr>
        </p:nvSpPr>
        <p:spPr/>
        <p:txBody>
          <a:bodyPr>
            <a:normAutofit/>
          </a:bodyPr>
          <a:lstStyle/>
          <a:p>
            <a:r>
              <a:rPr lang="en-US" sz="4000" dirty="0" smtClean="0">
                <a:solidFill>
                  <a:schemeClr val="accent1"/>
                </a:solidFill>
              </a:rPr>
              <a:t>CARBOHYDRATES</a:t>
            </a:r>
          </a:p>
          <a:p>
            <a:r>
              <a:rPr lang="en-US" sz="4000" dirty="0" smtClean="0">
                <a:solidFill>
                  <a:schemeClr val="accent1"/>
                </a:solidFill>
              </a:rPr>
              <a:t>LIPIDS</a:t>
            </a:r>
          </a:p>
          <a:p>
            <a:r>
              <a:rPr lang="en-US" sz="4000" dirty="0" smtClean="0">
                <a:solidFill>
                  <a:schemeClr val="accent1"/>
                </a:solidFill>
              </a:rPr>
              <a:t>PROTEINS</a:t>
            </a:r>
          </a:p>
          <a:p>
            <a:r>
              <a:rPr lang="en-US" sz="4000" dirty="0" smtClean="0">
                <a:solidFill>
                  <a:schemeClr val="accent1"/>
                </a:solidFill>
              </a:rPr>
              <a:t>NUCLEIC ACIDS</a:t>
            </a:r>
            <a:endParaRPr lang="en-US" sz="4000" dirty="0">
              <a:solidFill>
                <a:schemeClr val="accent1"/>
              </a:solidFill>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rPr>
              <a:t>CARBOHYDRATES</a:t>
            </a:r>
            <a:endParaRPr lang="en-US" dirty="0">
              <a:solidFill>
                <a:schemeClr val="accent5"/>
              </a:solidFill>
            </a:endParaRPr>
          </a:p>
        </p:txBody>
      </p:sp>
      <p:sp>
        <p:nvSpPr>
          <p:cNvPr id="3" name="Content Placeholder 2"/>
          <p:cNvSpPr>
            <a:spLocks noGrp="1"/>
          </p:cNvSpPr>
          <p:nvPr>
            <p:ph idx="1"/>
          </p:nvPr>
        </p:nvSpPr>
        <p:spPr/>
        <p:txBody>
          <a:bodyPr/>
          <a:lstStyle/>
          <a:p>
            <a:r>
              <a:rPr lang="en-US" dirty="0"/>
              <a:t>Carbohydrates</a:t>
            </a:r>
            <a:r>
              <a:rPr lang="en-US" dirty="0" smtClean="0"/>
              <a:t> are compounds that are made up of Carbon + Hydrogen + Oxygen</a:t>
            </a:r>
          </a:p>
          <a:p>
            <a:r>
              <a:rPr lang="en-US" dirty="0" smtClean="0"/>
              <a:t>Examples include:  Sugar, starch, and cellulose.</a:t>
            </a:r>
          </a:p>
          <a:p>
            <a:pPr lvl="1"/>
            <a:r>
              <a:rPr lang="en-US" dirty="0" smtClean="0"/>
              <a:t>Cellulose if found in the cell wall of plant cells.</a:t>
            </a:r>
          </a:p>
          <a:p>
            <a:r>
              <a:rPr lang="en-US" dirty="0" smtClean="0"/>
              <a:t>The energy created by breaking down carbohydrates is used to power the cell.</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rPr>
              <a:t>LIPIDS</a:t>
            </a:r>
            <a:endParaRPr lang="en-US" dirty="0">
              <a:solidFill>
                <a:schemeClr val="accent5"/>
              </a:solidFill>
            </a:endParaRPr>
          </a:p>
        </p:txBody>
      </p:sp>
      <p:sp>
        <p:nvSpPr>
          <p:cNvPr id="3" name="Content Placeholder 2"/>
          <p:cNvSpPr>
            <a:spLocks noGrp="1"/>
          </p:cNvSpPr>
          <p:nvPr>
            <p:ph idx="1"/>
          </p:nvPr>
        </p:nvSpPr>
        <p:spPr/>
        <p:txBody>
          <a:bodyPr>
            <a:normAutofit/>
          </a:bodyPr>
          <a:lstStyle/>
          <a:p>
            <a:r>
              <a:rPr lang="en-US" dirty="0"/>
              <a:t>Lipids</a:t>
            </a:r>
            <a:r>
              <a:rPr lang="en-US" sz="2800" dirty="0" smtClean="0"/>
              <a:t> store and release energy (more than carbohydrates)</a:t>
            </a:r>
          </a:p>
          <a:p>
            <a:r>
              <a:rPr lang="en-US" sz="2800" dirty="0" smtClean="0"/>
              <a:t>Examples:  fats, oils, waxes</a:t>
            </a:r>
          </a:p>
          <a:p>
            <a:r>
              <a:rPr lang="en-US" sz="2800" dirty="0" smtClean="0"/>
              <a:t>Phospholipids are found in the cell membrane.</a:t>
            </a:r>
          </a:p>
          <a:p>
            <a:r>
              <a:rPr lang="en-US" sz="2800" dirty="0" smtClean="0"/>
              <a:t>Lipids do not mix with water.</a:t>
            </a:r>
            <a:endParaRPr lang="en-US" sz="2800" dirty="0"/>
          </a:p>
        </p:txBody>
      </p:sp>
      <p:sp>
        <p:nvSpPr>
          <p:cNvPr id="4" name="TextBox 3"/>
          <p:cNvSpPr txBox="1"/>
          <p:nvPr/>
        </p:nvSpPr>
        <p:spPr>
          <a:xfrm>
            <a:off x="2817469" y="875955"/>
            <a:ext cx="184666" cy="369332"/>
          </a:xfrm>
          <a:prstGeom prst="rect">
            <a:avLst/>
          </a:prstGeom>
          <a:noFill/>
        </p:spPr>
        <p:txBody>
          <a:bodyPr wrap="none" rtlCol="0">
            <a:spAutoFit/>
          </a:bodyPr>
          <a:lstStyle/>
          <a:p>
            <a:endParaRPr lang="en-US" dirty="0"/>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rPr>
              <a:t>PROTEINS</a:t>
            </a:r>
            <a:endParaRPr lang="en-US" dirty="0">
              <a:solidFill>
                <a:schemeClr val="accent5"/>
              </a:solidFill>
            </a:endParaRPr>
          </a:p>
        </p:txBody>
      </p:sp>
      <p:sp>
        <p:nvSpPr>
          <p:cNvPr id="3" name="Content Placeholder 2"/>
          <p:cNvSpPr>
            <a:spLocks noGrp="1"/>
          </p:cNvSpPr>
          <p:nvPr>
            <p:ph idx="1"/>
          </p:nvPr>
        </p:nvSpPr>
        <p:spPr/>
        <p:txBody>
          <a:bodyPr>
            <a:normAutofit fontScale="92500" lnSpcReduction="10000"/>
          </a:bodyPr>
          <a:lstStyle/>
          <a:p>
            <a:r>
              <a:rPr lang="en-US" dirty="0"/>
              <a:t>Proteins are used for building cell parts and are important in many functions in living organisms.</a:t>
            </a:r>
          </a:p>
          <a:p>
            <a:r>
              <a:rPr lang="en-US" dirty="0"/>
              <a:t>Proteins are made up of smaller molecules called amino acids.  There are 20 different amino acids.</a:t>
            </a:r>
          </a:p>
          <a:p>
            <a:r>
              <a:rPr lang="en-US" dirty="0"/>
              <a:t>Proteins are the building blocks of many structures and are involved in almost every chemical reaction in your body.</a:t>
            </a:r>
          </a:p>
          <a:p>
            <a:r>
              <a:rPr lang="en-US" dirty="0"/>
              <a:t>Enzymes are types of proteins that regulate nearly all chemical reactions in cells.  Speed up chemical reactions without being changed themselves.</a:t>
            </a:r>
            <a:endParaRPr lang="en-US" dirty="0"/>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rPr>
              <a:t>ATOMS</a:t>
            </a:r>
            <a:endParaRPr lang="en-US" dirty="0">
              <a:solidFill>
                <a:schemeClr val="accent1">
                  <a:lumMod val="60000"/>
                  <a:lumOff val="40000"/>
                </a:schemeClr>
              </a:solidFill>
            </a:endParaRPr>
          </a:p>
        </p:txBody>
      </p:sp>
      <p:sp>
        <p:nvSpPr>
          <p:cNvPr id="3" name="Content Placeholder 2"/>
          <p:cNvSpPr>
            <a:spLocks noGrp="1"/>
          </p:cNvSpPr>
          <p:nvPr>
            <p:ph idx="1"/>
          </p:nvPr>
        </p:nvSpPr>
        <p:spPr>
          <a:xfrm>
            <a:off x="779462" y="1882588"/>
            <a:ext cx="7581901" cy="4594412"/>
          </a:xfrm>
        </p:spPr>
        <p:txBody>
          <a:bodyPr>
            <a:normAutofit/>
          </a:bodyPr>
          <a:lstStyle/>
          <a:p>
            <a:r>
              <a:rPr lang="en-US" dirty="0" smtClean="0"/>
              <a:t>Matter exists in for the form of small units called </a:t>
            </a:r>
            <a:r>
              <a:rPr lang="en-US" dirty="0"/>
              <a:t>atoms.</a:t>
            </a:r>
          </a:p>
          <a:p>
            <a:r>
              <a:rPr lang="en-US" dirty="0"/>
              <a:t>Atoms are composed of 3 subatomic particles.</a:t>
            </a:r>
          </a:p>
          <a:p>
            <a:pPr lvl="1"/>
            <a:r>
              <a:rPr lang="en-US" dirty="0"/>
              <a:t>1.  PROTONS – Positively charged particles found in the nucleus of the atom.  (</a:t>
            </a:r>
            <a:r>
              <a:rPr lang="en-US" dirty="0" err="1"/>
              <a:t>p</a:t>
            </a:r>
            <a:r>
              <a:rPr lang="en-US" dirty="0"/>
              <a:t>+)</a:t>
            </a:r>
          </a:p>
          <a:p>
            <a:pPr lvl="1"/>
            <a:r>
              <a:rPr lang="en-US" dirty="0"/>
              <a:t>2.  NEUTRONS – Neutral (no charge) particles found in the nucleus of the atom.   </a:t>
            </a:r>
          </a:p>
          <a:p>
            <a:pPr lvl="1"/>
            <a:r>
              <a:rPr lang="en-US" dirty="0"/>
              <a:t>3.  ELECTRONS </a:t>
            </a:r>
            <a:r>
              <a:rPr lang="en-US" sz="2400" dirty="0" smtClean="0"/>
              <a:t>– Negatively charged particles that orbit around the nucleus.</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rPr>
              <a:t>NUCLEIC ACIDS</a:t>
            </a:r>
            <a:endParaRPr lang="en-US" dirty="0">
              <a:solidFill>
                <a:schemeClr val="accent5"/>
              </a:solidFill>
            </a:endParaRPr>
          </a:p>
        </p:txBody>
      </p:sp>
      <p:sp>
        <p:nvSpPr>
          <p:cNvPr id="3" name="Content Placeholder 2"/>
          <p:cNvSpPr>
            <a:spLocks noGrp="1"/>
          </p:cNvSpPr>
          <p:nvPr>
            <p:ph idx="1"/>
          </p:nvPr>
        </p:nvSpPr>
        <p:spPr>
          <a:xfrm>
            <a:off x="779462" y="2209800"/>
            <a:ext cx="7581901" cy="3626224"/>
          </a:xfrm>
        </p:spPr>
        <p:txBody>
          <a:bodyPr>
            <a:noAutofit/>
          </a:bodyPr>
          <a:lstStyle/>
          <a:p>
            <a:r>
              <a:rPr lang="en-US" dirty="0"/>
              <a:t>Nucleic acids  are large molecules that store important information in the cell.</a:t>
            </a:r>
          </a:p>
          <a:p>
            <a:r>
              <a:rPr lang="en-US" dirty="0"/>
              <a:t>DNA – deoxyribonucleic acid – carries information that directs each cell’s activities.</a:t>
            </a:r>
          </a:p>
          <a:p>
            <a:r>
              <a:rPr lang="en-US" dirty="0"/>
              <a:t>RNA </a:t>
            </a:r>
            <a:r>
              <a:rPr lang="en-US" sz="2800" dirty="0" smtClean="0"/>
              <a:t>– ribonucleic acid – uses information for making proteins and enzymes.</a:t>
            </a:r>
            <a:endParaRPr lang="en-US" sz="28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338D"/>
                </a:solidFill>
              </a:rPr>
              <a:t>INORGANIC COMPOUNDS</a:t>
            </a:r>
            <a:endParaRPr lang="en-US" dirty="0">
              <a:solidFill>
                <a:srgbClr val="FF338D"/>
              </a:solidFill>
            </a:endParaRPr>
          </a:p>
        </p:txBody>
      </p:sp>
      <p:sp>
        <p:nvSpPr>
          <p:cNvPr id="3" name="Content Placeholder 2"/>
          <p:cNvSpPr>
            <a:spLocks noGrp="1"/>
          </p:cNvSpPr>
          <p:nvPr>
            <p:ph idx="1"/>
          </p:nvPr>
        </p:nvSpPr>
        <p:spPr/>
        <p:txBody>
          <a:bodyPr>
            <a:normAutofit fontScale="92500" lnSpcReduction="10000"/>
          </a:bodyPr>
          <a:lstStyle/>
          <a:p>
            <a:r>
              <a:rPr lang="en-US" dirty="0"/>
              <a:t>Inorganic compounds </a:t>
            </a:r>
            <a:r>
              <a:rPr lang="en-US" dirty="0" smtClean="0"/>
              <a:t>are made from elements other than carbon.</a:t>
            </a:r>
          </a:p>
          <a:p>
            <a:r>
              <a:rPr lang="en-US" dirty="0" smtClean="0"/>
              <a:t>Inorganic compounds are the source for many substances required by living things.</a:t>
            </a:r>
          </a:p>
          <a:p>
            <a:pPr lvl="1"/>
            <a:r>
              <a:rPr lang="en-US" dirty="0" smtClean="0"/>
              <a:t>Example:  water (most important), calcium phosphate (bone strength), hydrochloric acid (digestion), sodium bicarbonate (digestion), salts (sending messages along nerves)</a:t>
            </a:r>
          </a:p>
          <a:p>
            <a:pPr lvl="1"/>
            <a:r>
              <a:rPr lang="en-US" dirty="0" smtClean="0"/>
              <a:t>Living things are composed of more than 50% water – you are about 70% water.  Plants, fungi, &amp; bacteria must have water to grow &amp; reproduce.  All chemical reactions in living things take place in water solutions &amp; most organisms use water to transport material through their bodies.</a:t>
            </a:r>
            <a:endParaRPr lang="en-US"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CELLULAR TRANSPORT</a:t>
            </a:r>
            <a:endParaRPr lang="en-US" dirty="0">
              <a:solidFill>
                <a:schemeClr val="accent3"/>
              </a:solidFill>
            </a:endParaRPr>
          </a:p>
        </p:txBody>
      </p:sp>
      <p:sp>
        <p:nvSpPr>
          <p:cNvPr id="3" name="Content Placeholder 2"/>
          <p:cNvSpPr>
            <a:spLocks noGrp="1"/>
          </p:cNvSpPr>
          <p:nvPr>
            <p:ph idx="1"/>
          </p:nvPr>
        </p:nvSpPr>
        <p:spPr/>
        <p:txBody>
          <a:bodyPr>
            <a:normAutofit fontScale="92500"/>
          </a:bodyPr>
          <a:lstStyle/>
          <a:p>
            <a:r>
              <a:rPr lang="en-US" dirty="0"/>
              <a:t>Cells obtain food, oxygen, and other substances from their environment.  They also release waste materials.  How??  The cell is surrounded by a cell membrane.</a:t>
            </a:r>
          </a:p>
          <a:p>
            <a:r>
              <a:rPr lang="en-US" dirty="0"/>
              <a:t>**REMEMBER:  The cell is surrounded by a cell membrane and this membrane is porous.  The cell membrane is selectively permeable (</a:t>
            </a:r>
            <a:r>
              <a:rPr lang="en-US" dirty="0" err="1"/>
              <a:t>semipermeable</a:t>
            </a:r>
            <a:r>
              <a:rPr lang="en-US" dirty="0"/>
              <a:t>) – it allows some materials to pass through, but not others.  A permeable membrane lets any substance through.  Impermeable allows nothing to pass through.</a:t>
            </a:r>
            <a:endParaRPr lang="en-US" dirty="0"/>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TYPES OF CELLULAR TRANSPORT</a:t>
            </a:r>
            <a:endParaRPr lang="en-US" dirty="0">
              <a:solidFill>
                <a:schemeClr val="accent4"/>
              </a:solidFill>
            </a:endParaRPr>
          </a:p>
        </p:txBody>
      </p:sp>
      <p:sp>
        <p:nvSpPr>
          <p:cNvPr id="3" name="Content Placeholder 2"/>
          <p:cNvSpPr>
            <a:spLocks noGrp="1"/>
          </p:cNvSpPr>
          <p:nvPr>
            <p:ph idx="1"/>
          </p:nvPr>
        </p:nvSpPr>
        <p:spPr/>
        <p:txBody>
          <a:bodyPr>
            <a:normAutofit lnSpcReduction="10000"/>
          </a:bodyPr>
          <a:lstStyle/>
          <a:p>
            <a:r>
              <a:rPr lang="en-US" dirty="0"/>
              <a:t>PASSIVE TRANSPORT – Movement of substances through a cell membrane without the input of energy Moves material from a crowded (concentrated) area to a less crowded (concentrated) area.</a:t>
            </a:r>
          </a:p>
          <a:p>
            <a:r>
              <a:rPr lang="en-US" dirty="0"/>
              <a:t>ACTIVE TRANSPORT – </a:t>
            </a:r>
            <a:r>
              <a:rPr lang="en-US" dirty="0" smtClean="0"/>
              <a:t>Movement of substances through a cell membrane with the input of energy.   Move materials from a less crowded (concentrated) area to a more crowded (concentrated) area.</a:t>
            </a:r>
          </a:p>
          <a:p>
            <a:r>
              <a:rPr lang="en-US" dirty="0" smtClean="0"/>
              <a:t>The way things move through the membrane depends on the size of the molecule.</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3TYPES OF PASSIVE TRANSPORT</a:t>
            </a:r>
            <a:endParaRPr lang="en-US" dirty="0">
              <a:solidFill>
                <a:srgbClr val="0000FF"/>
              </a:solidFill>
            </a:endParaRPr>
          </a:p>
        </p:txBody>
      </p:sp>
      <p:sp>
        <p:nvSpPr>
          <p:cNvPr id="3" name="Content Placeholder 2"/>
          <p:cNvSpPr>
            <a:spLocks noGrp="1"/>
          </p:cNvSpPr>
          <p:nvPr>
            <p:ph idx="1"/>
          </p:nvPr>
        </p:nvSpPr>
        <p:spPr>
          <a:xfrm>
            <a:off x="990600" y="1981200"/>
            <a:ext cx="7581901" cy="3953436"/>
          </a:xfrm>
        </p:spPr>
        <p:txBody>
          <a:bodyPr>
            <a:normAutofit fontScale="92500" lnSpcReduction="20000"/>
          </a:bodyPr>
          <a:lstStyle/>
          <a:p>
            <a:r>
              <a:rPr lang="en-US" dirty="0"/>
              <a:t>DIFFUSION – Random movement of molecules from where there are many to where there are few.  Molecules of a substance will continue to move from one area to another until the relative number of molecules in each area is about equal – equilibrium has been reached.</a:t>
            </a:r>
          </a:p>
          <a:p>
            <a:r>
              <a:rPr lang="en-US" dirty="0"/>
              <a:t>OSMOSIS – Diffusion of water through a cell membrane (ONLY WATER).  </a:t>
            </a:r>
            <a:r>
              <a:rPr lang="en-US" dirty="0" err="1"/>
              <a:t>Plasmolysis</a:t>
            </a:r>
            <a:r>
              <a:rPr lang="en-US" dirty="0"/>
              <a:t> – cell loses water – cell shrinks      </a:t>
            </a:r>
            <a:r>
              <a:rPr lang="en-US" dirty="0" err="1"/>
              <a:t>Turgor</a:t>
            </a:r>
            <a:r>
              <a:rPr lang="en-US" dirty="0"/>
              <a:t> – cell takes in water – cell swells – pressure keeps plants upright</a:t>
            </a:r>
          </a:p>
          <a:p>
            <a:r>
              <a:rPr lang="en-US" dirty="0"/>
              <a:t>FACILITATED DIFFUSION – Occurs when large molecules, such as glucose, cannot enter the cell without the help of molecules in the cell membrane called transport proteins</a:t>
            </a:r>
            <a:r>
              <a:rPr lang="en-US" dirty="0" smtClean="0"/>
              <a:t>.</a:t>
            </a:r>
            <a:endParaRPr lang="en-US" dirty="0">
              <a:solidFill>
                <a:srgbClr val="800000"/>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CELLULAR TRANSPORT</a:t>
            </a:r>
            <a:endParaRPr lang="en-US" dirty="0">
              <a:solidFill>
                <a:schemeClr val="accent1"/>
              </a:solidFill>
            </a:endParaRPr>
          </a:p>
        </p:txBody>
      </p:sp>
      <p:pic>
        <p:nvPicPr>
          <p:cNvPr id="4" name="Content Placeholder 3" descr="Picture 4.png"/>
          <p:cNvPicPr>
            <a:picLocks noGrp="1" noChangeAspect="1"/>
          </p:cNvPicPr>
          <p:nvPr>
            <p:ph idx="1"/>
          </p:nvPr>
        </p:nvPicPr>
        <p:blipFill>
          <a:blip r:embed="rId2"/>
          <a:srcRect l="-64906" r="-64906"/>
          <a:stretch>
            <a:fillRect/>
          </a:stretch>
        </p:blipFill>
        <p:spPr>
          <a:xfrm>
            <a:off x="427016" y="1882588"/>
            <a:ext cx="7934347" cy="4137212"/>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ACTIVE TRANSPORT</a:t>
            </a:r>
            <a:endParaRPr lang="en-US"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r>
              <a:rPr lang="en-US" dirty="0" smtClean="0"/>
              <a:t>Sometimes a substance is needed inside the cell even though there is more of that substance inside the cell than outside the cell.      </a:t>
            </a:r>
            <a:r>
              <a:rPr lang="en-US" dirty="0" smtClean="0">
                <a:solidFill>
                  <a:schemeClr val="accent1"/>
                </a:solidFill>
              </a:rPr>
              <a:t>Example:  </a:t>
            </a:r>
            <a:r>
              <a:rPr lang="en-US" dirty="0" smtClean="0"/>
              <a:t>Plant roots may have an abundance of nutrients, but they need to get extra nutrients to pass on to the rest of the plant.</a:t>
            </a:r>
          </a:p>
          <a:p>
            <a:r>
              <a:rPr lang="en-US" dirty="0" smtClean="0"/>
              <a:t>Active transport </a:t>
            </a:r>
            <a:r>
              <a:rPr lang="en-US" dirty="0"/>
              <a:t>requires the help of transport proteins, sometimes called carrier molecules, </a:t>
            </a:r>
            <a:r>
              <a:rPr lang="en-US" dirty="0" smtClean="0"/>
              <a:t>to move materials across the cell membrane just like facilitated diffusion.  The transport protein binds with the needed material and cellular energy is used to move it through the cell membrane.</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ACTIVE TRANSPORT</a:t>
            </a:r>
            <a:endParaRPr lang="en-US" dirty="0">
              <a:solidFill>
                <a:srgbClr val="0000FF"/>
              </a:solidFill>
            </a:endParaRPr>
          </a:p>
        </p:txBody>
      </p:sp>
      <p:sp>
        <p:nvSpPr>
          <p:cNvPr id="3" name="Content Placeholder 2"/>
          <p:cNvSpPr>
            <a:spLocks noGrp="1"/>
          </p:cNvSpPr>
          <p:nvPr>
            <p:ph idx="1"/>
          </p:nvPr>
        </p:nvSpPr>
        <p:spPr/>
        <p:txBody>
          <a:bodyPr>
            <a:normAutofit fontScale="85000" lnSpcReduction="10000"/>
          </a:bodyPr>
          <a:lstStyle/>
          <a:p>
            <a:r>
              <a:rPr lang="en-US" dirty="0" smtClean="0"/>
              <a:t>Some molecules are too large to use the transport proteins to move into or out of the cell.  In which case one of the following </a:t>
            </a:r>
            <a:r>
              <a:rPr lang="en-US" dirty="0"/>
              <a:t>types of active may be used:</a:t>
            </a:r>
          </a:p>
          <a:p>
            <a:r>
              <a:rPr lang="en-US" dirty="0"/>
              <a:t>ENDOCYTOSIS – The process of taking substances into a cell by surrounding it with the cell membrane.  Molecules become enclosed by a part of the membrane that folds in to form a sac. This sac pinches off and goes into the cytoplasm of the cell.</a:t>
            </a:r>
          </a:p>
          <a:p>
            <a:r>
              <a:rPr lang="en-US" dirty="0"/>
              <a:t>EXOCYTOSIS </a:t>
            </a:r>
            <a:r>
              <a:rPr lang="en-US" dirty="0" smtClean="0"/>
              <a:t>–The process by which large molecules are released from the cell – opposite of </a:t>
            </a:r>
            <a:r>
              <a:rPr lang="en-US" dirty="0" err="1" smtClean="0"/>
              <a:t>endocytosis</a:t>
            </a:r>
            <a:r>
              <a:rPr lang="en-US" dirty="0" smtClean="0"/>
              <a:t>.  Waste or proteins packaged by the Golgi bodies move to the cell membrane, fuse with the cell membrane and its contents released from the cell.</a:t>
            </a:r>
            <a:endParaRPr lang="en-US" dirty="0">
              <a:solidFill>
                <a:schemeClr val="accent1"/>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CELLULAR TRANSPORT</a:t>
            </a:r>
            <a:endParaRPr lang="en-US" dirty="0">
              <a:solidFill>
                <a:schemeClr val="accent1"/>
              </a:solidFill>
            </a:endParaRPr>
          </a:p>
        </p:txBody>
      </p:sp>
      <p:pic>
        <p:nvPicPr>
          <p:cNvPr id="4" name="Content Placeholder 3" descr="Picture 4.png"/>
          <p:cNvPicPr>
            <a:picLocks noGrp="1" noChangeAspect="1"/>
          </p:cNvPicPr>
          <p:nvPr>
            <p:ph idx="1"/>
          </p:nvPr>
        </p:nvPicPr>
        <p:blipFill>
          <a:blip r:embed="rId2"/>
          <a:srcRect l="-64906" r="-64906"/>
          <a:stretch>
            <a:fillRect/>
          </a:stretch>
        </p:blipFill>
        <p:spPr>
          <a:xfrm>
            <a:off x="427016" y="1882588"/>
            <a:ext cx="7934347" cy="4137212"/>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ENERGY FOR LIFE</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Where does the energy for life come from?   Cells take chemical energy stored in food and change it into a form that can be used by the cell to perform all the activities necessary for life.  These changes involve chemical reactions and the total of all chemical reactions in an organism is its </a:t>
            </a:r>
            <a:r>
              <a:rPr lang="en-US" dirty="0"/>
              <a:t>metabolism.</a:t>
            </a:r>
            <a:endParaRPr lang="en-US" dirty="0" smtClean="0"/>
          </a:p>
          <a:p>
            <a:r>
              <a:rPr lang="en-US" dirty="0" smtClean="0"/>
              <a:t>Metabolism requires enzymes to carry out all of the chemical reactions.  Without the right enzymes in cells, chemical reactions in cells cannot take place.</a:t>
            </a:r>
            <a:endParaRPr lang="en-US" dirty="0"/>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OXYGEN ATOM</a:t>
            </a:r>
            <a:endParaRPr lang="en-US" dirty="0">
              <a:solidFill>
                <a:schemeClr val="accent1"/>
              </a:solidFill>
            </a:endParaRPr>
          </a:p>
        </p:txBody>
      </p:sp>
      <p:pic>
        <p:nvPicPr>
          <p:cNvPr id="4" name="Content Placeholder 3" descr="Picture 1.png"/>
          <p:cNvPicPr>
            <a:picLocks noGrp="1" noChangeAspect="1"/>
          </p:cNvPicPr>
          <p:nvPr>
            <p:ph idx="1"/>
          </p:nvPr>
        </p:nvPicPr>
        <p:blipFill>
          <a:blip r:embed="rId2"/>
          <a:srcRect l="-67454" r="-67454"/>
          <a:stretch>
            <a:fillRect/>
          </a:stretch>
        </p:blipFill>
        <p:spPr>
          <a:xfrm>
            <a:off x="1066800" y="2057400"/>
            <a:ext cx="7294563" cy="3352800"/>
          </a:xfrm>
        </p:spPr>
      </p:pic>
    </p:spTree>
  </p:cSld>
  <p:clrMapOvr>
    <a:masterClrMapping/>
  </p:clrMapOvr>
  <p:transition spd="med">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LIVING THINGS – 2 GROUPS</a:t>
            </a:r>
            <a:endParaRPr lang="en-US" dirty="0">
              <a:solidFill>
                <a:schemeClr val="accent2">
                  <a:lumMod val="50000"/>
                </a:schemeClr>
              </a:solidFill>
            </a:endParaRPr>
          </a:p>
        </p:txBody>
      </p:sp>
      <p:sp>
        <p:nvSpPr>
          <p:cNvPr id="3" name="Content Placeholder 2"/>
          <p:cNvSpPr>
            <a:spLocks noGrp="1"/>
          </p:cNvSpPr>
          <p:nvPr>
            <p:ph idx="1"/>
          </p:nvPr>
        </p:nvSpPr>
        <p:spPr>
          <a:xfrm>
            <a:off x="779462" y="2286000"/>
            <a:ext cx="7581901" cy="3550024"/>
          </a:xfrm>
        </p:spPr>
        <p:txBody>
          <a:bodyPr>
            <a:noAutofit/>
          </a:bodyPr>
          <a:lstStyle/>
          <a:p>
            <a:r>
              <a:rPr lang="en-US" dirty="0"/>
              <a:t>PRODUCERS – Organisms that are able to make their own food by a process called photosynthesis.  Producers are at the beginning of a food chain.</a:t>
            </a:r>
          </a:p>
          <a:p>
            <a:r>
              <a:rPr lang="en-US" dirty="0"/>
              <a:t>CONSUMERS – </a:t>
            </a:r>
            <a:r>
              <a:rPr lang="en-US" sz="2800" dirty="0" smtClean="0"/>
              <a:t>Organisms that can’t make their own food.  Consumers eat producers or other consumers to get their energy.</a:t>
            </a:r>
            <a:endParaRPr lang="en-US" sz="2800" dirty="0">
              <a:solidFill>
                <a:srgbClr val="FF0000"/>
              </a:solidFill>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PHOTOSYNTHESIS</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2">
                    <a:lumMod val="60000"/>
                    <a:lumOff val="40000"/>
                  </a:schemeClr>
                </a:solidFill>
              </a:rPr>
              <a:t>Photosynthesis</a:t>
            </a:r>
            <a:r>
              <a:rPr lang="en-US" dirty="0" smtClean="0"/>
              <a:t> is the process by which producers change light energy from the sun into chemical energy that may be used by themselves and other living things.</a:t>
            </a:r>
          </a:p>
          <a:p>
            <a:r>
              <a:rPr lang="en-US" dirty="0" smtClean="0">
                <a:solidFill>
                  <a:schemeClr val="accent2">
                    <a:lumMod val="60000"/>
                    <a:lumOff val="40000"/>
                  </a:schemeClr>
                </a:solidFill>
              </a:rPr>
              <a:t>LIGHT ENERGY                       CHEMICAL ENERGY</a:t>
            </a:r>
          </a:p>
          <a:p>
            <a:r>
              <a:rPr lang="en-US" dirty="0" smtClean="0">
                <a:solidFill>
                  <a:srgbClr val="FF6600"/>
                </a:solidFill>
              </a:rPr>
              <a:t>Light energy + CO</a:t>
            </a:r>
            <a:r>
              <a:rPr lang="en-US" baseline="-25000" dirty="0" smtClean="0">
                <a:solidFill>
                  <a:srgbClr val="FF6600"/>
                </a:solidFill>
              </a:rPr>
              <a:t>2</a:t>
            </a:r>
            <a:r>
              <a:rPr lang="en-US" dirty="0" smtClean="0">
                <a:solidFill>
                  <a:srgbClr val="FF6600"/>
                </a:solidFill>
              </a:rPr>
              <a:t> + H</a:t>
            </a:r>
            <a:r>
              <a:rPr lang="en-US" baseline="-25000" dirty="0" smtClean="0">
                <a:solidFill>
                  <a:srgbClr val="FF6600"/>
                </a:solidFill>
              </a:rPr>
              <a:t>2</a:t>
            </a:r>
            <a:r>
              <a:rPr lang="en-US" dirty="0" smtClean="0">
                <a:solidFill>
                  <a:srgbClr val="FF6600"/>
                </a:solidFill>
              </a:rPr>
              <a:t>O                     C</a:t>
            </a:r>
            <a:r>
              <a:rPr lang="en-US" baseline="-25000" dirty="0" smtClean="0">
                <a:solidFill>
                  <a:srgbClr val="FF6600"/>
                </a:solidFill>
              </a:rPr>
              <a:t>6</a:t>
            </a:r>
            <a:r>
              <a:rPr lang="en-US" dirty="0" smtClean="0">
                <a:solidFill>
                  <a:srgbClr val="FF6600"/>
                </a:solidFill>
              </a:rPr>
              <a:t>H</a:t>
            </a:r>
            <a:r>
              <a:rPr lang="en-US" baseline="-25000" dirty="0" smtClean="0">
                <a:solidFill>
                  <a:srgbClr val="FF6600"/>
                </a:solidFill>
              </a:rPr>
              <a:t>12</a:t>
            </a:r>
            <a:r>
              <a:rPr lang="en-US" dirty="0" smtClean="0">
                <a:solidFill>
                  <a:srgbClr val="FF6600"/>
                </a:solidFill>
              </a:rPr>
              <a:t>O</a:t>
            </a:r>
            <a:r>
              <a:rPr lang="en-US" baseline="-25000" dirty="0" smtClean="0">
                <a:solidFill>
                  <a:srgbClr val="FF6600"/>
                </a:solidFill>
              </a:rPr>
              <a:t>6 </a:t>
            </a:r>
            <a:r>
              <a:rPr lang="en-US" dirty="0" smtClean="0">
                <a:solidFill>
                  <a:srgbClr val="FF6600"/>
                </a:solidFill>
              </a:rPr>
              <a:t> + O</a:t>
            </a:r>
            <a:r>
              <a:rPr lang="en-US" baseline="-25000" dirty="0" smtClean="0">
                <a:solidFill>
                  <a:srgbClr val="FF6600"/>
                </a:solidFill>
              </a:rPr>
              <a:t>2</a:t>
            </a:r>
          </a:p>
          <a:p>
            <a:r>
              <a:rPr lang="en-US" dirty="0" smtClean="0"/>
              <a:t>Photosynthesis – sugar-making process in plants.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 glucose (sugar)</a:t>
            </a:r>
          </a:p>
          <a:p>
            <a:pPr>
              <a:buNone/>
            </a:pPr>
            <a:endParaRPr lang="en-US" dirty="0">
              <a:solidFill>
                <a:schemeClr val="accent2">
                  <a:lumMod val="60000"/>
                  <a:lumOff val="40000"/>
                </a:schemeClr>
              </a:solidFill>
            </a:endParaRPr>
          </a:p>
        </p:txBody>
      </p:sp>
      <p:sp>
        <p:nvSpPr>
          <p:cNvPr id="4" name="Right Arrow 3"/>
          <p:cNvSpPr/>
          <p:nvPr/>
        </p:nvSpPr>
        <p:spPr>
          <a:xfrm>
            <a:off x="3581400" y="36576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4692396" y="4343400"/>
            <a:ext cx="978408" cy="3185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PHOTOSYNTHESIS</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a:t>Chlorophyll is essential to photosynthesis because it is the chlorophyll that traps the light energy from the sun that is needed for photosynthesis to take place.</a:t>
            </a:r>
          </a:p>
          <a:p>
            <a:r>
              <a:rPr lang="en-US" dirty="0"/>
              <a:t>Chlorophyll </a:t>
            </a:r>
            <a:r>
              <a:rPr lang="en-US" dirty="0" smtClean="0"/>
              <a:t>is a green pigment found in the chloroplast of plants.  Chlorophyll gives plants their green color, but is most important due to its ability to trap light energy.</a:t>
            </a:r>
          </a:p>
          <a:p>
            <a:r>
              <a:rPr lang="en-US" dirty="0" smtClean="0"/>
              <a:t>Some of the energy acquired from the sun is stored in the chemical bonds of the glucose molecules formed in photosynthesis.  When consumers break down the glucose – energy is  released.  REMEMBER:  All the energy in the universe is stored in chemical bonds.    Plants will also break down glucose to get energy for growth, maintenance, and reproduction.</a:t>
            </a:r>
            <a:endParaRPr lang="en-US" dirty="0"/>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PHOTOSYNTHESIS</a:t>
            </a:r>
            <a:endParaRPr lang="en-US" dirty="0">
              <a:solidFill>
                <a:schemeClr val="accent2"/>
              </a:solidFill>
            </a:endParaRPr>
          </a:p>
        </p:txBody>
      </p:sp>
      <p:pic>
        <p:nvPicPr>
          <p:cNvPr id="4" name="Content Placeholder 3" descr="Picture 5.png"/>
          <p:cNvPicPr>
            <a:picLocks noGrp="1" noChangeAspect="1"/>
          </p:cNvPicPr>
          <p:nvPr>
            <p:ph idx="1"/>
          </p:nvPr>
        </p:nvPicPr>
        <p:blipFill>
          <a:blip r:embed="rId2"/>
          <a:srcRect l="-41068" r="-41068"/>
          <a:stretch>
            <a:fillRect/>
          </a:stretch>
        </p:blipFill>
        <p:spPr>
          <a:xfrm>
            <a:off x="779462" y="1882588"/>
            <a:ext cx="7581901" cy="3953436"/>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58D8"/>
                </a:solidFill>
              </a:rPr>
              <a:t>How is the energy stored in food released?</a:t>
            </a:r>
            <a:endParaRPr lang="en-US" dirty="0">
              <a:solidFill>
                <a:srgbClr val="FF58D8"/>
              </a:solidFill>
            </a:endParaRPr>
          </a:p>
        </p:txBody>
      </p:sp>
      <p:sp>
        <p:nvSpPr>
          <p:cNvPr id="3" name="Content Placeholder 2"/>
          <p:cNvSpPr>
            <a:spLocks noGrp="1"/>
          </p:cNvSpPr>
          <p:nvPr>
            <p:ph idx="1"/>
          </p:nvPr>
        </p:nvSpPr>
        <p:spPr>
          <a:xfrm>
            <a:off x="779462" y="2514600"/>
            <a:ext cx="7581901" cy="3321424"/>
          </a:xfrm>
        </p:spPr>
        <p:txBody>
          <a:bodyPr>
            <a:normAutofit/>
          </a:bodyPr>
          <a:lstStyle/>
          <a:p>
            <a:r>
              <a:rPr lang="en-US" sz="4000" dirty="0" smtClean="0">
                <a:solidFill>
                  <a:srgbClr val="FFFF00"/>
                </a:solidFill>
              </a:rPr>
              <a:t>RESPIRATION</a:t>
            </a:r>
          </a:p>
          <a:p>
            <a:endParaRPr lang="en-US" sz="4000" dirty="0" smtClean="0">
              <a:solidFill>
                <a:srgbClr val="FFFF00"/>
              </a:solidFill>
            </a:endParaRPr>
          </a:p>
          <a:p>
            <a:r>
              <a:rPr lang="en-US" sz="4000" dirty="0" smtClean="0">
                <a:solidFill>
                  <a:srgbClr val="FFFF00"/>
                </a:solidFill>
              </a:rPr>
              <a:t>FERMENTATION</a:t>
            </a:r>
            <a:endParaRPr lang="en-US" sz="4000" dirty="0">
              <a:solidFill>
                <a:srgbClr val="FFFF00"/>
              </a:solidFill>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rPr>
              <a:t>RESPIRATION</a:t>
            </a:r>
            <a:endParaRPr lang="en-US" dirty="0">
              <a:solidFill>
                <a:schemeClr val="accent5"/>
              </a:solidFill>
            </a:endParaRPr>
          </a:p>
        </p:txBody>
      </p:sp>
      <p:sp>
        <p:nvSpPr>
          <p:cNvPr id="3" name="Content Placeholder 2"/>
          <p:cNvSpPr>
            <a:spLocks noGrp="1"/>
          </p:cNvSpPr>
          <p:nvPr>
            <p:ph idx="1"/>
          </p:nvPr>
        </p:nvSpPr>
        <p:spPr/>
        <p:txBody>
          <a:bodyPr/>
          <a:lstStyle/>
          <a:p>
            <a:r>
              <a:rPr lang="en-US" dirty="0"/>
              <a:t>Respiration</a:t>
            </a:r>
            <a:r>
              <a:rPr lang="en-US" dirty="0" smtClean="0"/>
              <a:t> is the process in which food is broken down into simpler substances and energy is released.</a:t>
            </a:r>
          </a:p>
          <a:p>
            <a:r>
              <a:rPr lang="en-US" dirty="0" smtClean="0"/>
              <a:t>Oxygen combines with glucose to release stored energy.  This occurs in both producers and consumers.</a:t>
            </a:r>
          </a:p>
          <a:p>
            <a:r>
              <a:rPr lang="en-US" dirty="0" smtClean="0"/>
              <a:t>Respiration takes place in the mitochondria of the cell (“powerhouse of the cell”)</a:t>
            </a:r>
          </a:p>
          <a:p>
            <a:r>
              <a:rPr lang="en-US" dirty="0" smtClean="0"/>
              <a:t>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 O</a:t>
            </a:r>
            <a:r>
              <a:rPr lang="en-US" baseline="-25000" dirty="0" smtClean="0"/>
              <a:t>2</a:t>
            </a:r>
            <a:r>
              <a:rPr lang="en-US" dirty="0" smtClean="0"/>
              <a:t>                   energy + CO</a:t>
            </a:r>
            <a:r>
              <a:rPr lang="en-US" baseline="-25000" dirty="0" smtClean="0"/>
              <a:t>2</a:t>
            </a:r>
            <a:r>
              <a:rPr lang="en-US" dirty="0" smtClean="0"/>
              <a:t> + H</a:t>
            </a:r>
            <a:r>
              <a:rPr lang="en-US" baseline="-25000" dirty="0" smtClean="0"/>
              <a:t>2</a:t>
            </a:r>
            <a:r>
              <a:rPr lang="en-US" dirty="0" smtClean="0"/>
              <a:t>O</a:t>
            </a:r>
            <a:endParaRPr lang="en-US" dirty="0"/>
          </a:p>
        </p:txBody>
      </p:sp>
      <p:sp>
        <p:nvSpPr>
          <p:cNvPr id="5" name="Right Arrow 4"/>
          <p:cNvSpPr/>
          <p:nvPr/>
        </p:nvSpPr>
        <p:spPr>
          <a:xfrm flipV="1">
            <a:off x="2971800" y="5333996"/>
            <a:ext cx="914400" cy="19811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rPr>
              <a:t>RESPIRATION</a:t>
            </a:r>
            <a:endParaRPr lang="en-US" dirty="0">
              <a:solidFill>
                <a:schemeClr val="accent5"/>
              </a:solidFill>
            </a:endParaRPr>
          </a:p>
        </p:txBody>
      </p:sp>
      <p:pic>
        <p:nvPicPr>
          <p:cNvPr id="4" name="Content Placeholder 3" descr="Picture 6.png"/>
          <p:cNvPicPr>
            <a:picLocks noGrp="1" noChangeAspect="1"/>
          </p:cNvPicPr>
          <p:nvPr>
            <p:ph idx="1"/>
          </p:nvPr>
        </p:nvPicPr>
        <p:blipFill>
          <a:blip r:embed="rId2"/>
          <a:srcRect l="-32372" r="-32372"/>
          <a:stretch>
            <a:fillRect/>
          </a:stretch>
        </p:blipFill>
        <p:spPr>
          <a:xfrm>
            <a:off x="990600" y="1882775"/>
            <a:ext cx="7370763" cy="3603625"/>
          </a:xfr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FERMENTATION</a:t>
            </a:r>
            <a:endParaRPr lang="en-US" dirty="0">
              <a:solidFill>
                <a:srgbClr val="FF0000"/>
              </a:solidFill>
            </a:endParaRPr>
          </a:p>
        </p:txBody>
      </p:sp>
      <p:sp>
        <p:nvSpPr>
          <p:cNvPr id="3" name="Content Placeholder 2"/>
          <p:cNvSpPr>
            <a:spLocks noGrp="1"/>
          </p:cNvSpPr>
          <p:nvPr>
            <p:ph idx="1"/>
          </p:nvPr>
        </p:nvSpPr>
        <p:spPr>
          <a:xfrm>
            <a:off x="779462" y="2438400"/>
            <a:ext cx="7581901" cy="3397624"/>
          </a:xfrm>
        </p:spPr>
        <p:txBody>
          <a:bodyPr>
            <a:normAutofit/>
          </a:bodyPr>
          <a:lstStyle/>
          <a:p>
            <a:r>
              <a:rPr lang="en-US" sz="3600" dirty="0" smtClean="0">
                <a:solidFill>
                  <a:srgbClr val="FF0000"/>
                </a:solidFill>
              </a:rPr>
              <a:t>Fermentation</a:t>
            </a:r>
            <a:r>
              <a:rPr lang="en-US" sz="3600" dirty="0" smtClean="0"/>
              <a:t> is the process that gives off energy </a:t>
            </a:r>
            <a:r>
              <a:rPr lang="en-US" sz="3600" u="sng" dirty="0" smtClean="0">
                <a:solidFill>
                  <a:schemeClr val="accent1">
                    <a:lumMod val="75000"/>
                  </a:schemeClr>
                </a:solidFill>
              </a:rPr>
              <a:t>without the use of oxygen</a:t>
            </a:r>
            <a:r>
              <a:rPr lang="en-US" sz="3600" dirty="0" smtClean="0"/>
              <a:t>.  When cells do not have enough oxygen for respiration, fermentation takes place.</a:t>
            </a:r>
            <a:endParaRPr lang="en-US" sz="3600" dirty="0">
              <a:solidFill>
                <a:srgbClr val="FF0000"/>
              </a:solidFill>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RESPIRATION –VS-FERMENTATION</a:t>
            </a:r>
            <a:endParaRPr lang="en-US" dirty="0">
              <a:solidFill>
                <a:schemeClr val="accent4">
                  <a:lumMod val="60000"/>
                  <a:lumOff val="40000"/>
                </a:schemeClr>
              </a:solidFill>
            </a:endParaRPr>
          </a:p>
        </p:txBody>
      </p:sp>
      <p:graphicFrame>
        <p:nvGraphicFramePr>
          <p:cNvPr id="6" name="Content Placeholder 5"/>
          <p:cNvGraphicFramePr>
            <a:graphicFrameLocks noGrp="1"/>
          </p:cNvGraphicFramePr>
          <p:nvPr>
            <p:ph idx="1"/>
          </p:nvPr>
        </p:nvGraphicFramePr>
        <p:xfrm>
          <a:off x="779462" y="2349500"/>
          <a:ext cx="7581900" cy="3474720"/>
        </p:xfrm>
        <a:graphic>
          <a:graphicData uri="http://schemas.openxmlformats.org/drawingml/2006/table">
            <a:tbl>
              <a:tblPr firstRow="1" bandRow="1">
                <a:tableStyleId>{5C22544A-7EE6-4342-B048-85BDC9FD1C3A}</a:tableStyleId>
              </a:tblPr>
              <a:tblGrid>
                <a:gridCol w="3790950"/>
                <a:gridCol w="3790950"/>
              </a:tblGrid>
              <a:tr h="370840">
                <a:tc>
                  <a:txBody>
                    <a:bodyPr/>
                    <a:lstStyle/>
                    <a:p>
                      <a:pPr algn="ctr"/>
                      <a:r>
                        <a:rPr lang="en-US" dirty="0" smtClean="0"/>
                        <a:t>RESPIRATION</a:t>
                      </a:r>
                      <a:endParaRPr lang="en-US" dirty="0"/>
                    </a:p>
                  </a:txBody>
                  <a:tcPr/>
                </a:tc>
                <a:tc>
                  <a:txBody>
                    <a:bodyPr/>
                    <a:lstStyle/>
                    <a:p>
                      <a:pPr algn="ctr"/>
                      <a:r>
                        <a:rPr lang="en-US" dirty="0" smtClean="0"/>
                        <a:t>FERMENTATION</a:t>
                      </a:r>
                    </a:p>
                    <a:p>
                      <a:pPr algn="ctr"/>
                      <a:endParaRPr lang="en-US" dirty="0"/>
                    </a:p>
                  </a:txBody>
                  <a:tcPr/>
                </a:tc>
              </a:tr>
              <a:tr h="370840">
                <a:tc>
                  <a:txBody>
                    <a:bodyPr/>
                    <a:lstStyle/>
                    <a:p>
                      <a:pPr algn="ctr"/>
                      <a:r>
                        <a:rPr lang="en-US" dirty="0" smtClean="0">
                          <a:solidFill>
                            <a:schemeClr val="accent6"/>
                          </a:solidFill>
                        </a:rPr>
                        <a:t>Produces more energy than fermentation</a:t>
                      </a:r>
                      <a:endParaRPr lang="en-US" dirty="0">
                        <a:solidFill>
                          <a:schemeClr val="accent6"/>
                        </a:solidFill>
                      </a:endParaRPr>
                    </a:p>
                  </a:txBody>
                  <a:tcPr/>
                </a:tc>
                <a:tc>
                  <a:txBody>
                    <a:bodyPr/>
                    <a:lstStyle/>
                    <a:p>
                      <a:pPr algn="ctr"/>
                      <a:r>
                        <a:rPr lang="en-US" dirty="0" smtClean="0">
                          <a:solidFill>
                            <a:schemeClr val="accent6"/>
                          </a:solidFill>
                        </a:rPr>
                        <a:t>Produces</a:t>
                      </a:r>
                      <a:r>
                        <a:rPr lang="en-US" baseline="0" dirty="0" smtClean="0">
                          <a:solidFill>
                            <a:schemeClr val="accent6"/>
                          </a:solidFill>
                        </a:rPr>
                        <a:t> less energy than respiration</a:t>
                      </a:r>
                      <a:endParaRPr lang="en-US" dirty="0">
                        <a:solidFill>
                          <a:schemeClr val="accent6"/>
                        </a:solidFill>
                      </a:endParaRPr>
                    </a:p>
                  </a:txBody>
                  <a:tcPr/>
                </a:tc>
              </a:tr>
              <a:tr h="370840">
                <a:tc>
                  <a:txBody>
                    <a:bodyPr/>
                    <a:lstStyle/>
                    <a:p>
                      <a:pPr algn="ctr"/>
                      <a:r>
                        <a:rPr lang="en-US" dirty="0" smtClean="0">
                          <a:solidFill>
                            <a:schemeClr val="accent6"/>
                          </a:solidFill>
                        </a:rPr>
                        <a:t>Respiration</a:t>
                      </a:r>
                      <a:r>
                        <a:rPr lang="en-US" baseline="0" dirty="0" smtClean="0">
                          <a:solidFill>
                            <a:schemeClr val="accent6"/>
                          </a:solidFill>
                        </a:rPr>
                        <a:t> gives off CO2 </a:t>
                      </a:r>
                      <a:r>
                        <a:rPr lang="en-US" baseline="0" smtClean="0">
                          <a:solidFill>
                            <a:schemeClr val="accent6"/>
                          </a:solidFill>
                        </a:rPr>
                        <a:t>&amp; H2O while </a:t>
                      </a:r>
                      <a:r>
                        <a:rPr lang="en-US" baseline="0" dirty="0" smtClean="0">
                          <a:solidFill>
                            <a:schemeClr val="accent6"/>
                          </a:solidFill>
                        </a:rPr>
                        <a:t>producing energy</a:t>
                      </a:r>
                      <a:endParaRPr lang="en-US" dirty="0">
                        <a:solidFill>
                          <a:schemeClr val="accent6"/>
                        </a:solidFill>
                      </a:endParaRPr>
                    </a:p>
                  </a:txBody>
                  <a:tcPr/>
                </a:tc>
                <a:tc>
                  <a:txBody>
                    <a:bodyPr/>
                    <a:lstStyle/>
                    <a:p>
                      <a:pPr algn="ctr"/>
                      <a:r>
                        <a:rPr lang="en-US" dirty="0" smtClean="0">
                          <a:solidFill>
                            <a:schemeClr val="accent6"/>
                          </a:solidFill>
                        </a:rPr>
                        <a:t>Fermentation</a:t>
                      </a:r>
                      <a:r>
                        <a:rPr lang="en-US" baseline="0" dirty="0" smtClean="0">
                          <a:solidFill>
                            <a:schemeClr val="accent6"/>
                          </a:solidFill>
                        </a:rPr>
                        <a:t> gives off lactic acid &amp; CO</a:t>
                      </a:r>
                      <a:r>
                        <a:rPr lang="en-US" baseline="-25000" dirty="0" smtClean="0">
                          <a:solidFill>
                            <a:schemeClr val="accent6"/>
                          </a:solidFill>
                        </a:rPr>
                        <a:t>2</a:t>
                      </a:r>
                      <a:r>
                        <a:rPr lang="en-US" baseline="0" dirty="0" smtClean="0">
                          <a:solidFill>
                            <a:schemeClr val="accent6"/>
                          </a:solidFill>
                        </a:rPr>
                        <a:t> while producing energy (produces alcohol &amp; CO</a:t>
                      </a:r>
                      <a:r>
                        <a:rPr lang="en-US" baseline="-25000" dirty="0" smtClean="0">
                          <a:solidFill>
                            <a:schemeClr val="accent6"/>
                          </a:solidFill>
                        </a:rPr>
                        <a:t>2</a:t>
                      </a:r>
                      <a:r>
                        <a:rPr lang="en-US" baseline="0" dirty="0" smtClean="0">
                          <a:solidFill>
                            <a:schemeClr val="accent6"/>
                          </a:solidFill>
                        </a:rPr>
                        <a:t> in yeast)</a:t>
                      </a:r>
                      <a:endParaRPr lang="en-US" dirty="0">
                        <a:solidFill>
                          <a:schemeClr val="accent6"/>
                        </a:solidFill>
                      </a:endParaRPr>
                    </a:p>
                  </a:txBody>
                  <a:tcPr/>
                </a:tc>
              </a:tr>
              <a:tr h="370840">
                <a:tc>
                  <a:txBody>
                    <a:bodyPr/>
                    <a:lstStyle/>
                    <a:p>
                      <a:pPr algn="ctr"/>
                      <a:r>
                        <a:rPr lang="en-US" dirty="0" smtClean="0">
                          <a:solidFill>
                            <a:schemeClr val="accent6"/>
                          </a:solidFill>
                        </a:rPr>
                        <a:t>Uses</a:t>
                      </a:r>
                      <a:r>
                        <a:rPr lang="en-US" baseline="0" dirty="0" smtClean="0">
                          <a:solidFill>
                            <a:schemeClr val="accent6"/>
                          </a:solidFill>
                        </a:rPr>
                        <a:t> oxygen to produce energy</a:t>
                      </a:r>
                      <a:endParaRPr lang="en-US" dirty="0">
                        <a:solidFill>
                          <a:schemeClr val="accent6"/>
                        </a:solidFill>
                      </a:endParaRPr>
                    </a:p>
                  </a:txBody>
                  <a:tcPr/>
                </a:tc>
                <a:tc>
                  <a:txBody>
                    <a:bodyPr/>
                    <a:lstStyle/>
                    <a:p>
                      <a:pPr algn="ctr"/>
                      <a:r>
                        <a:rPr lang="en-US" dirty="0" smtClean="0">
                          <a:solidFill>
                            <a:schemeClr val="accent6"/>
                          </a:solidFill>
                        </a:rPr>
                        <a:t>Does NOT use oxygen to produce energy</a:t>
                      </a:r>
                      <a:endParaRPr lang="en-US" dirty="0">
                        <a:solidFill>
                          <a:schemeClr val="accent6"/>
                        </a:solidFill>
                      </a:endParaRPr>
                    </a:p>
                  </a:txBody>
                  <a:tcPr/>
                </a:tc>
              </a:tr>
              <a:tr h="370840">
                <a:tc>
                  <a:txBody>
                    <a:bodyPr/>
                    <a:lstStyle/>
                    <a:p>
                      <a:pPr algn="ctr"/>
                      <a:r>
                        <a:rPr lang="en-US" dirty="0" smtClean="0">
                          <a:solidFill>
                            <a:schemeClr val="accent6"/>
                          </a:solidFill>
                        </a:rPr>
                        <a:t>Takes place primarily in the mitochondria</a:t>
                      </a:r>
                      <a:endParaRPr lang="en-US" dirty="0">
                        <a:solidFill>
                          <a:schemeClr val="accent6"/>
                        </a:solidFill>
                      </a:endParaRPr>
                    </a:p>
                  </a:txBody>
                  <a:tcPr/>
                </a:tc>
                <a:tc>
                  <a:txBody>
                    <a:bodyPr/>
                    <a:lstStyle/>
                    <a:p>
                      <a:pPr algn="ctr"/>
                      <a:r>
                        <a:rPr lang="en-US" dirty="0" smtClean="0">
                          <a:solidFill>
                            <a:schemeClr val="accent6"/>
                          </a:solidFill>
                        </a:rPr>
                        <a:t>Takes place primarily in the cytoplasm</a:t>
                      </a:r>
                      <a:endParaRPr lang="en-US" dirty="0">
                        <a:solidFill>
                          <a:schemeClr val="accent6"/>
                        </a:solidFill>
                      </a:endParaRPr>
                    </a:p>
                  </a:txBody>
                  <a:tcPr/>
                </a:tc>
              </a:tr>
            </a:tbl>
          </a:graphicData>
        </a:graphic>
      </p:graphicFrame>
    </p:spTree>
  </p:cSld>
  <p:clrMapOvr>
    <a:masterClrMapping/>
  </p:clrMapOvr>
  <p:transition spd="med">
    <p:check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6"/>
            <a:ext cx="7581901" cy="2026023"/>
          </a:xfrm>
        </p:spPr>
        <p:txBody>
          <a:bodyPr/>
          <a:lstStyle/>
          <a:p>
            <a:r>
              <a:rPr lang="en-US" sz="4000" dirty="0" smtClean="0"/>
              <a:t>How are photosynthesis, respiration &amp; fermentation related?</a:t>
            </a:r>
            <a:endParaRPr lang="en-US" sz="4000" dirty="0"/>
          </a:p>
        </p:txBody>
      </p:sp>
      <p:sp>
        <p:nvSpPr>
          <p:cNvPr id="3" name="Content Placeholder 2"/>
          <p:cNvSpPr>
            <a:spLocks noGrp="1"/>
          </p:cNvSpPr>
          <p:nvPr>
            <p:ph idx="1"/>
          </p:nvPr>
        </p:nvSpPr>
        <p:spPr>
          <a:xfrm>
            <a:off x="779462" y="2133599"/>
            <a:ext cx="7581901" cy="4724401"/>
          </a:xfrm>
        </p:spPr>
        <p:txBody>
          <a:bodyPr/>
          <a:lstStyle/>
          <a:p>
            <a:r>
              <a:rPr lang="en-US" dirty="0" smtClean="0"/>
              <a:t>Not all living things can perform photosynthesis (producers can), but all living things use respiration or fermentation to release energy.</a:t>
            </a:r>
          </a:p>
          <a:p>
            <a:r>
              <a:rPr lang="en-US" dirty="0" smtClean="0"/>
              <a:t>Most life would not be possible without these important chemical reactions.</a:t>
            </a:r>
          </a:p>
          <a:p>
            <a:r>
              <a:rPr lang="en-US" dirty="0"/>
              <a:t>Photosynthesis and respiration are the reverse of one another.</a:t>
            </a:r>
          </a:p>
          <a:p>
            <a:pPr>
              <a:buNone/>
            </a:pPr>
            <a:r>
              <a:rPr lang="en-US" dirty="0" smtClean="0"/>
              <a:t>	</a:t>
            </a:r>
            <a:r>
              <a:rPr lang="en-US" dirty="0" smtClean="0">
                <a:solidFill>
                  <a:schemeClr val="accent2">
                    <a:lumMod val="60000"/>
                    <a:lumOff val="40000"/>
                  </a:schemeClr>
                </a:solidFill>
              </a:rPr>
              <a:t>Light energy + CO</a:t>
            </a:r>
            <a:r>
              <a:rPr lang="en-US" baseline="-25000" dirty="0" smtClean="0">
                <a:solidFill>
                  <a:schemeClr val="accent2">
                    <a:lumMod val="60000"/>
                    <a:lumOff val="40000"/>
                  </a:schemeClr>
                </a:solidFill>
              </a:rPr>
              <a:t>2</a:t>
            </a:r>
            <a:r>
              <a:rPr lang="en-US" dirty="0" smtClean="0">
                <a:solidFill>
                  <a:schemeClr val="accent2">
                    <a:lumMod val="60000"/>
                    <a:lumOff val="40000"/>
                  </a:schemeClr>
                </a:solidFill>
              </a:rPr>
              <a:t> + H</a:t>
            </a:r>
            <a:r>
              <a:rPr lang="en-US" baseline="-25000" dirty="0" smtClean="0">
                <a:solidFill>
                  <a:schemeClr val="accent2">
                    <a:lumMod val="60000"/>
                    <a:lumOff val="40000"/>
                  </a:schemeClr>
                </a:solidFill>
              </a:rPr>
              <a:t>2</a:t>
            </a:r>
            <a:r>
              <a:rPr lang="en-US" dirty="0" smtClean="0">
                <a:solidFill>
                  <a:schemeClr val="accent2">
                    <a:lumMod val="60000"/>
                    <a:lumOff val="40000"/>
                  </a:schemeClr>
                </a:solidFill>
              </a:rPr>
              <a:t>O                     C</a:t>
            </a:r>
            <a:r>
              <a:rPr lang="en-US" baseline="-25000" dirty="0" smtClean="0">
                <a:solidFill>
                  <a:schemeClr val="accent2">
                    <a:lumMod val="60000"/>
                    <a:lumOff val="40000"/>
                  </a:schemeClr>
                </a:solidFill>
              </a:rPr>
              <a:t>6</a:t>
            </a:r>
            <a:r>
              <a:rPr lang="en-US" dirty="0" smtClean="0">
                <a:solidFill>
                  <a:schemeClr val="accent2">
                    <a:lumMod val="60000"/>
                    <a:lumOff val="40000"/>
                  </a:schemeClr>
                </a:solidFill>
              </a:rPr>
              <a:t>H</a:t>
            </a:r>
            <a:r>
              <a:rPr lang="en-US" baseline="-25000" dirty="0" smtClean="0">
                <a:solidFill>
                  <a:schemeClr val="accent2">
                    <a:lumMod val="60000"/>
                    <a:lumOff val="40000"/>
                  </a:schemeClr>
                </a:solidFill>
              </a:rPr>
              <a:t>12</a:t>
            </a:r>
            <a:r>
              <a:rPr lang="en-US" dirty="0" smtClean="0">
                <a:solidFill>
                  <a:schemeClr val="accent2">
                    <a:lumMod val="60000"/>
                    <a:lumOff val="40000"/>
                  </a:schemeClr>
                </a:solidFill>
              </a:rPr>
              <a:t>O</a:t>
            </a:r>
            <a:r>
              <a:rPr lang="en-US" baseline="-25000" dirty="0" smtClean="0">
                <a:solidFill>
                  <a:schemeClr val="accent2">
                    <a:lumMod val="60000"/>
                    <a:lumOff val="40000"/>
                  </a:schemeClr>
                </a:solidFill>
              </a:rPr>
              <a:t>6 </a:t>
            </a:r>
            <a:r>
              <a:rPr lang="en-US" dirty="0" smtClean="0">
                <a:solidFill>
                  <a:schemeClr val="accent2">
                    <a:lumMod val="60000"/>
                    <a:lumOff val="40000"/>
                  </a:schemeClr>
                </a:solidFill>
              </a:rPr>
              <a:t> + O</a:t>
            </a:r>
            <a:r>
              <a:rPr lang="en-US" baseline="-25000" dirty="0" smtClean="0">
                <a:solidFill>
                  <a:schemeClr val="accent2">
                    <a:lumMod val="60000"/>
                    <a:lumOff val="40000"/>
                  </a:schemeClr>
                </a:solidFill>
              </a:rPr>
              <a:t>2</a:t>
            </a:r>
          </a:p>
          <a:p>
            <a:pPr>
              <a:buNone/>
            </a:pPr>
            <a:r>
              <a:rPr lang="en-US" dirty="0" smtClean="0"/>
              <a:t>	</a:t>
            </a:r>
            <a:r>
              <a:rPr lang="en-US" dirty="0" smtClean="0">
                <a:solidFill>
                  <a:srgbClr val="FF6600"/>
                </a:solidFill>
              </a:rPr>
              <a:t>C</a:t>
            </a:r>
            <a:r>
              <a:rPr lang="en-US" baseline="-25000" dirty="0" smtClean="0">
                <a:solidFill>
                  <a:srgbClr val="FF6600"/>
                </a:solidFill>
              </a:rPr>
              <a:t>6</a:t>
            </a:r>
            <a:r>
              <a:rPr lang="en-US" dirty="0" smtClean="0">
                <a:solidFill>
                  <a:srgbClr val="FF6600"/>
                </a:solidFill>
              </a:rPr>
              <a:t>H</a:t>
            </a:r>
            <a:r>
              <a:rPr lang="en-US" baseline="-25000" dirty="0" smtClean="0">
                <a:solidFill>
                  <a:srgbClr val="FF6600"/>
                </a:solidFill>
              </a:rPr>
              <a:t>12</a:t>
            </a:r>
            <a:r>
              <a:rPr lang="en-US" dirty="0" smtClean="0">
                <a:solidFill>
                  <a:srgbClr val="FF6600"/>
                </a:solidFill>
              </a:rPr>
              <a:t>O</a:t>
            </a:r>
            <a:r>
              <a:rPr lang="en-US" baseline="-25000" dirty="0" smtClean="0">
                <a:solidFill>
                  <a:srgbClr val="FF6600"/>
                </a:solidFill>
              </a:rPr>
              <a:t>6</a:t>
            </a:r>
            <a:r>
              <a:rPr lang="en-US" dirty="0" smtClean="0">
                <a:solidFill>
                  <a:srgbClr val="FF6600"/>
                </a:solidFill>
              </a:rPr>
              <a:t> + O</a:t>
            </a:r>
            <a:r>
              <a:rPr lang="en-US" baseline="-25000" dirty="0" smtClean="0">
                <a:solidFill>
                  <a:srgbClr val="FF6600"/>
                </a:solidFill>
              </a:rPr>
              <a:t>2</a:t>
            </a:r>
            <a:r>
              <a:rPr lang="en-US" dirty="0" smtClean="0">
                <a:solidFill>
                  <a:srgbClr val="FF6600"/>
                </a:solidFill>
              </a:rPr>
              <a:t>                   energy + CO</a:t>
            </a:r>
            <a:r>
              <a:rPr lang="en-US" baseline="-25000" dirty="0" smtClean="0">
                <a:solidFill>
                  <a:srgbClr val="FF6600"/>
                </a:solidFill>
              </a:rPr>
              <a:t>2</a:t>
            </a:r>
            <a:r>
              <a:rPr lang="en-US" dirty="0" smtClean="0">
                <a:solidFill>
                  <a:srgbClr val="FF6600"/>
                </a:solidFill>
              </a:rPr>
              <a:t> + H</a:t>
            </a:r>
            <a:r>
              <a:rPr lang="en-US" baseline="-25000" dirty="0" smtClean="0">
                <a:solidFill>
                  <a:srgbClr val="FF6600"/>
                </a:solidFill>
              </a:rPr>
              <a:t>2</a:t>
            </a:r>
            <a:r>
              <a:rPr lang="en-US" dirty="0" smtClean="0">
                <a:solidFill>
                  <a:srgbClr val="FF6600"/>
                </a:solidFill>
              </a:rPr>
              <a:t>O</a:t>
            </a:r>
          </a:p>
          <a:p>
            <a:pPr>
              <a:buNone/>
            </a:pPr>
            <a:endParaRPr lang="en-US" dirty="0"/>
          </a:p>
        </p:txBody>
      </p:sp>
      <p:sp>
        <p:nvSpPr>
          <p:cNvPr id="4" name="Right Arrow 3"/>
          <p:cNvSpPr/>
          <p:nvPr/>
        </p:nvSpPr>
        <p:spPr>
          <a:xfrm>
            <a:off x="4724400" y="5638800"/>
            <a:ext cx="9906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2939796" y="6225538"/>
            <a:ext cx="978408" cy="1981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NUCLEUS OF AN ATOM</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a:t>The nucleus of an atom is made up of protons and neutrons.</a:t>
            </a:r>
          </a:p>
          <a:p>
            <a:r>
              <a:rPr lang="en-US" dirty="0"/>
              <a:t>The nucleus of an atom is where the mass of an atom is found – atomic mass.   Mass number is the number of protons + neutrons found in the nucleus.</a:t>
            </a:r>
          </a:p>
          <a:p>
            <a:r>
              <a:rPr lang="en-US" dirty="0"/>
              <a:t>Atomic number </a:t>
            </a:r>
            <a:r>
              <a:rPr lang="en-US" dirty="0" smtClean="0"/>
              <a:t>is the number of protons in the nucleus of an atom.</a:t>
            </a:r>
            <a:endParaRPr lang="en-US" dirty="0">
              <a:solidFill>
                <a:schemeClr val="accent5">
                  <a:lumMod val="60000"/>
                  <a:lumOff val="40000"/>
                </a:schemeClr>
              </a:solidFill>
            </a:endParaRP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ELECTRONS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t>ELECTRONS travel around the nucleus of an atom in paths called energy levels.  </a:t>
            </a:r>
          </a:p>
          <a:p>
            <a:pPr lvl="2"/>
            <a:r>
              <a:rPr lang="en-US" dirty="0"/>
              <a:t>Each energy level holds a specific number of electrons in that level or sublevel.</a:t>
            </a:r>
          </a:p>
          <a:p>
            <a:pPr lvl="3">
              <a:buNone/>
            </a:pPr>
            <a:r>
              <a:rPr lang="en-US" dirty="0"/>
              <a:t>(1s, 2s, 2p, 3s, 3p, 4s, 3d, 4p, …..)</a:t>
            </a:r>
          </a:p>
          <a:p>
            <a:pPr lvl="3">
              <a:buNone/>
            </a:pPr>
            <a:endParaRPr lang="en-US" dirty="0"/>
          </a:p>
          <a:p>
            <a:pPr lvl="3">
              <a:buNone/>
            </a:pPr>
            <a:r>
              <a:rPr lang="en-US" dirty="0"/>
              <a:t>ELECTRONS ARE IMPORTANT because they are the part of the atom that is involved in the formation of chemical bonds in chemical reactions.</a:t>
            </a:r>
          </a:p>
          <a:p>
            <a:pPr lvl="3">
              <a:buNone/>
            </a:pPr>
            <a:endParaRPr lang="en-US" dirty="0" smtClean="0"/>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ENERGY AND ATOMS</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noAutofit/>
          </a:bodyPr>
          <a:lstStyle/>
          <a:p>
            <a:r>
              <a:rPr lang="en-US" dirty="0"/>
              <a:t>ATOMS are mostly empty space – energy holds the parts of an atom together.</a:t>
            </a:r>
          </a:p>
          <a:p>
            <a:endParaRPr lang="en-US" dirty="0"/>
          </a:p>
          <a:p>
            <a:r>
              <a:rPr lang="en-US" dirty="0"/>
              <a:t>**All the energy in the universe is wrapped up in the chemical bonds that hold atoms together.    In order to release that energy, bonds must be broken – a chemical reaction must take place.</a:t>
            </a:r>
            <a:endParaRPr lang="en-US" dirty="0"/>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58D8"/>
                </a:solidFill>
              </a:rPr>
              <a:t>TYPES/FORMS OF MATTER</a:t>
            </a:r>
            <a:endParaRPr lang="en-US" dirty="0">
              <a:solidFill>
                <a:srgbClr val="FF58D8"/>
              </a:solidFill>
            </a:endParaRPr>
          </a:p>
        </p:txBody>
      </p:sp>
      <p:sp>
        <p:nvSpPr>
          <p:cNvPr id="3" name="Content Placeholder 2"/>
          <p:cNvSpPr>
            <a:spLocks noGrp="1"/>
          </p:cNvSpPr>
          <p:nvPr>
            <p:ph idx="1"/>
          </p:nvPr>
        </p:nvSpPr>
        <p:spPr/>
        <p:txBody>
          <a:bodyPr>
            <a:normAutofit/>
          </a:bodyPr>
          <a:lstStyle/>
          <a:p>
            <a:r>
              <a:rPr lang="en-US" sz="3200" dirty="0" smtClean="0"/>
              <a:t>ELEMENTS</a:t>
            </a:r>
          </a:p>
          <a:p>
            <a:r>
              <a:rPr lang="en-US" sz="3200" dirty="0" smtClean="0"/>
              <a:t>COMPOUNDS</a:t>
            </a:r>
          </a:p>
          <a:p>
            <a:pPr lvl="1"/>
            <a:r>
              <a:rPr lang="en-US" sz="3200" dirty="0" smtClean="0"/>
              <a:t>MOLECULAR &amp; IONIC</a:t>
            </a:r>
          </a:p>
          <a:p>
            <a:pPr lvl="1"/>
            <a:r>
              <a:rPr lang="en-US" sz="3200" dirty="0" smtClean="0"/>
              <a:t>ORGANIC &amp; INORGANIC</a:t>
            </a:r>
          </a:p>
          <a:p>
            <a:r>
              <a:rPr lang="en-US" sz="3200" dirty="0" smtClean="0"/>
              <a:t>MOLECULES</a:t>
            </a:r>
          </a:p>
          <a:p>
            <a:r>
              <a:rPr lang="en-US" sz="3200" dirty="0" smtClean="0"/>
              <a:t>MIXTURES</a:t>
            </a:r>
            <a:endParaRPr lang="en-US" sz="3200" dirty="0"/>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918E"/>
                </a:solidFill>
              </a:rPr>
              <a:t>ELEMENTS</a:t>
            </a:r>
            <a:endParaRPr lang="en-US" dirty="0">
              <a:solidFill>
                <a:srgbClr val="FF918E"/>
              </a:solidFill>
            </a:endParaRPr>
          </a:p>
        </p:txBody>
      </p:sp>
      <p:sp>
        <p:nvSpPr>
          <p:cNvPr id="3" name="Content Placeholder 2"/>
          <p:cNvSpPr>
            <a:spLocks noGrp="1"/>
          </p:cNvSpPr>
          <p:nvPr>
            <p:ph idx="1"/>
          </p:nvPr>
        </p:nvSpPr>
        <p:spPr/>
        <p:txBody>
          <a:bodyPr>
            <a:normAutofit lnSpcReduction="10000"/>
          </a:bodyPr>
          <a:lstStyle/>
          <a:p>
            <a:r>
              <a:rPr lang="en-US" dirty="0"/>
              <a:t>Elements are made up of only ONE type of matter – one kind of atom – a pure substance.  </a:t>
            </a:r>
          </a:p>
          <a:p>
            <a:r>
              <a:rPr lang="en-US" dirty="0"/>
              <a:t>An element cannot be broken down into a simpler form by chemical reactions.  </a:t>
            </a:r>
          </a:p>
          <a:p>
            <a:r>
              <a:rPr lang="en-US" dirty="0"/>
              <a:t>Example:  Oxygen – only contains oxygen atoms</a:t>
            </a:r>
          </a:p>
          <a:p>
            <a:r>
              <a:rPr lang="en-US" dirty="0"/>
              <a:t>Elements each have their own one- or two-letter symbol.  Ex.  H = hydrogen    </a:t>
            </a:r>
            <a:r>
              <a:rPr lang="en-US" dirty="0" err="1"/>
              <a:t>Cl</a:t>
            </a:r>
            <a:r>
              <a:rPr lang="en-US" dirty="0"/>
              <a:t> = Chlorine</a:t>
            </a:r>
          </a:p>
          <a:p>
            <a:pPr>
              <a:buNone/>
            </a:pPr>
            <a:r>
              <a:rPr lang="en-US" dirty="0"/>
              <a:t> </a:t>
            </a:r>
          </a:p>
        </p:txBody>
      </p:sp>
    </p:spTree>
  </p:cSld>
  <p:clrMapOvr>
    <a:masterClrMapping/>
  </p:clrMapOvr>
  <mc:AlternateContent xmlns:mc="http://schemas.openxmlformats.org/markup-compatibility/2006" xmlns:p14="http://schemas.microsoft.com/office/powerpoint/2010/main">
    <mc:Choice Requires="p14">
      <p:transition spd="med">
        <p14:prism dir="r"/>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COMPOUNDS</a:t>
            </a:r>
            <a:endParaRPr lang="en-US" dirty="0">
              <a:solidFill>
                <a:schemeClr val="accent4"/>
              </a:solidFill>
            </a:endParaRPr>
          </a:p>
        </p:txBody>
      </p:sp>
      <p:sp>
        <p:nvSpPr>
          <p:cNvPr id="3" name="Content Placeholder 2"/>
          <p:cNvSpPr>
            <a:spLocks noGrp="1"/>
          </p:cNvSpPr>
          <p:nvPr>
            <p:ph idx="1"/>
          </p:nvPr>
        </p:nvSpPr>
        <p:spPr/>
        <p:txBody>
          <a:bodyPr>
            <a:normAutofit lnSpcReduction="10000"/>
          </a:bodyPr>
          <a:lstStyle/>
          <a:p>
            <a:r>
              <a:rPr lang="en-US" dirty="0"/>
              <a:t>Compounds are formed when two or more elements are joined or bonded together in specific amounts.  The number of each type of atom is exactly the same every time a particular compound is formed.  Example:  Water is always 2 hydrogen + 1 oxygen</a:t>
            </a:r>
          </a:p>
          <a:p>
            <a:r>
              <a:rPr lang="en-US" dirty="0"/>
              <a:t>Chemical formulas tell you exactly how a compound is formed.  It tells you two things about a compound.</a:t>
            </a:r>
          </a:p>
          <a:p>
            <a:pPr marL="860425" lvl="1" indent="-457200">
              <a:buAutoNum type="arabicPeriod"/>
            </a:pPr>
            <a:r>
              <a:rPr lang="en-US" dirty="0"/>
              <a:t>The kind of atoms in a compound.</a:t>
            </a:r>
          </a:p>
          <a:p>
            <a:pPr marL="860425" lvl="1" indent="-457200">
              <a:buAutoNum type="arabicPeriod"/>
            </a:pPr>
            <a:r>
              <a:rPr lang="en-US" dirty="0"/>
              <a:t>The number of each type of atom in the compound.  Example:  H2O = 2 hydrogen atoms &amp; 1 oxygen atom</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FFFFFF"/>
      </a:dk1>
      <a:lt1>
        <a:srgbClr val="000000"/>
      </a:lt1>
      <a:dk2>
        <a:srgbClr val="212C28"/>
      </a:dk2>
      <a:lt2>
        <a:srgbClr val="7C9BA5"/>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majorFont>
      <a:minorFont>
        <a:latin typeface="Candara"/>
        <a:ea typeface=""/>
        <a:cs typeface=""/>
        <a:font script="Jpan" typeface="ＭＳ Ｐゴシック"/>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Orbit.thmx</Template>
  <TotalTime>995</TotalTime>
  <Words>2180</Words>
  <Application>Microsoft Macintosh PowerPoint</Application>
  <PresentationFormat>On-screen Show (4:3)</PresentationFormat>
  <Paragraphs>166</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Candara</vt:lpstr>
      <vt:lpstr>Arial</vt:lpstr>
      <vt:lpstr>Orbit</vt:lpstr>
      <vt:lpstr>Chemistry of Life </vt:lpstr>
      <vt:lpstr>ATOMS</vt:lpstr>
      <vt:lpstr>OXYGEN ATOM</vt:lpstr>
      <vt:lpstr>NUCLEUS OF AN ATOM</vt:lpstr>
      <vt:lpstr>ELECTRONS</vt:lpstr>
      <vt:lpstr>ENERGY AND ATOMS</vt:lpstr>
      <vt:lpstr>TYPES/FORMS OF MATTER</vt:lpstr>
      <vt:lpstr>ELEMENTS</vt:lpstr>
      <vt:lpstr>COMPOUNDS</vt:lpstr>
      <vt:lpstr>MOLECULES</vt:lpstr>
      <vt:lpstr>TYPES OF COMPOUNDS</vt:lpstr>
      <vt:lpstr>TYPES OF COMPOUNDS</vt:lpstr>
      <vt:lpstr>IONIC COMPOUND - SALT</vt:lpstr>
      <vt:lpstr>MIXTURES</vt:lpstr>
      <vt:lpstr>COMPOUNDS IN LIVING THINGS </vt:lpstr>
      <vt:lpstr>ORGANIC COMPOUNDS</vt:lpstr>
      <vt:lpstr>CARBOHYDRATES</vt:lpstr>
      <vt:lpstr>LIPIDS</vt:lpstr>
      <vt:lpstr>PROTEINS</vt:lpstr>
      <vt:lpstr>NUCLEIC ACIDS</vt:lpstr>
      <vt:lpstr>INORGANIC COMPOUNDS</vt:lpstr>
      <vt:lpstr>CELLULAR TRANSPORT</vt:lpstr>
      <vt:lpstr>TYPES OF CELLULAR TRANSPORT</vt:lpstr>
      <vt:lpstr>3TYPES OF PASSIVE TRANSPORT</vt:lpstr>
      <vt:lpstr>CELLULAR TRANSPORT</vt:lpstr>
      <vt:lpstr>ACTIVE TRANSPORT</vt:lpstr>
      <vt:lpstr>ACTIVE TRANSPORT</vt:lpstr>
      <vt:lpstr>CELLULAR TRANSPORT</vt:lpstr>
      <vt:lpstr>ENERGY FOR LIFE</vt:lpstr>
      <vt:lpstr>LIVING THINGS – 2 GROUPS</vt:lpstr>
      <vt:lpstr>PHOTOSYNTHESIS</vt:lpstr>
      <vt:lpstr>PHOTOSYNTHESIS</vt:lpstr>
      <vt:lpstr>PHOTOSYNTHESIS</vt:lpstr>
      <vt:lpstr>How is the energy stored in food released?</vt:lpstr>
      <vt:lpstr>RESPIRATION</vt:lpstr>
      <vt:lpstr>RESPIRATION</vt:lpstr>
      <vt:lpstr>FERMENTATION</vt:lpstr>
      <vt:lpstr>RESPIRATION –VS-FERMENTATION</vt:lpstr>
      <vt:lpstr>How are photosynthesis, respiration &amp; fermentation related?</vt:lpstr>
    </vt:vector>
  </TitlesOfParts>
  <Company>Bethalto CUSD 8</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of Life </dc:title>
  <dc:creator>Technology Office</dc:creator>
  <cp:lastModifiedBy>Microsoft Office User</cp:lastModifiedBy>
  <cp:revision>60</cp:revision>
  <cp:lastPrinted>2016-10-21T14:37:42Z</cp:lastPrinted>
  <dcterms:created xsi:type="dcterms:W3CDTF">2013-11-21T02:22:17Z</dcterms:created>
  <dcterms:modified xsi:type="dcterms:W3CDTF">2016-10-21T14:38:04Z</dcterms:modified>
</cp:coreProperties>
</file>